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4" r:id="rId1"/>
    <p:sldMasterId id="2147483698" r:id="rId2"/>
    <p:sldMasterId id="2147483713" r:id="rId3"/>
  </p:sldMasterIdLst>
  <p:notesMasterIdLst>
    <p:notesMasterId r:id="rId24"/>
  </p:notesMasterIdLst>
  <p:sldIdLst>
    <p:sldId id="256" r:id="rId4"/>
    <p:sldId id="897" r:id="rId5"/>
    <p:sldId id="898" r:id="rId6"/>
    <p:sldId id="899" r:id="rId7"/>
    <p:sldId id="896" r:id="rId8"/>
    <p:sldId id="900" r:id="rId9"/>
    <p:sldId id="901" r:id="rId10"/>
    <p:sldId id="902" r:id="rId11"/>
    <p:sldId id="903" r:id="rId12"/>
    <p:sldId id="904" r:id="rId13"/>
    <p:sldId id="894" r:id="rId14"/>
    <p:sldId id="893" r:id="rId15"/>
    <p:sldId id="905" r:id="rId16"/>
    <p:sldId id="906" r:id="rId17"/>
    <p:sldId id="907" r:id="rId18"/>
    <p:sldId id="908" r:id="rId19"/>
    <p:sldId id="909" r:id="rId20"/>
    <p:sldId id="910" r:id="rId21"/>
    <p:sldId id="911" r:id="rId22"/>
    <p:sldId id="912" r:id="rId23"/>
  </p:sldIdLst>
  <p:sldSz cx="12192000" cy="6858000"/>
  <p:notesSz cx="6858000" cy="9144000"/>
  <p:embeddedFontLst>
    <p:embeddedFont>
      <p:font typeface="Inter" panose="020B0604020202020204" charset="0"/>
      <p:regular r:id="rId25"/>
      <p:bold r:id="rId26"/>
    </p:embeddedFont>
    <p:embeddedFont>
      <p:font typeface="Proxima Nova Rg" panose="02000506030000020004" charset="0"/>
      <p:regular r:id="rId27"/>
      <p:bold r:id="rId28"/>
    </p:embeddedFont>
    <p:embeddedFont>
      <p:font typeface="Roboto" panose="02000000000000000000" pitchFamily="2" charset="0"/>
      <p:regular r:id="rId29"/>
      <p:bold r:id="rId30"/>
      <p:italic r:id="rId31"/>
      <p:boldItalic r:id="rId32"/>
    </p:embeddedFont>
    <p:embeddedFont>
      <p:font typeface="Sharp Sans Disp No2" panose="020B0604020202020204" charset="0"/>
      <p:regular r:id="rId33"/>
      <p:bold r:id="rId34"/>
      <p:italic r:id="rId35"/>
      <p:boldItalic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6DDC"/>
    <a:srgbClr val="9B3AC9"/>
    <a:srgbClr val="A250DF"/>
    <a:srgbClr val="64BC41"/>
    <a:srgbClr val="C9413B"/>
    <a:srgbClr val="F0803A"/>
    <a:srgbClr val="F1813A"/>
    <a:srgbClr val="4E1D64"/>
    <a:srgbClr val="0B0950"/>
    <a:srgbClr val="5CC2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700020-2005-4612-8381-90DC0B481078}" v="1" dt="2024-06-18T17:38:06.8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96196" autoAdjust="0"/>
  </p:normalViewPr>
  <p:slideViewPr>
    <p:cSldViewPr snapToGrid="0" snapToObjects="1">
      <p:cViewPr varScale="1">
        <p:scale>
          <a:sx n="103" d="100"/>
          <a:sy n="103" d="100"/>
        </p:scale>
        <p:origin x="888" y="10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font" Target="fonts/font10.fntdata"/><Relationship Id="rId42"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 Kociolek" userId="nPYOhhO08hP5NmFOXAH0E9ygSBIHXH3xDeFqKHg6bPE=" providerId="None" clId="Web-{30700020-2005-4612-8381-90DC0B481078}"/>
    <pc:docChg chg="modSld">
      <pc:chgData name="Jack Kociolek" userId="nPYOhhO08hP5NmFOXAH0E9ygSBIHXH3xDeFqKHg6bPE=" providerId="None" clId="Web-{30700020-2005-4612-8381-90DC0B481078}" dt="2024-06-18T17:38:06.845" v="0" actId="1076"/>
      <pc:docMkLst>
        <pc:docMk/>
      </pc:docMkLst>
      <pc:sldChg chg="modSp">
        <pc:chgData name="Jack Kociolek" userId="nPYOhhO08hP5NmFOXAH0E9ygSBIHXH3xDeFqKHg6bPE=" providerId="None" clId="Web-{30700020-2005-4612-8381-90DC0B481078}" dt="2024-06-18T17:38:06.845" v="0" actId="1076"/>
        <pc:sldMkLst>
          <pc:docMk/>
          <pc:sldMk cId="2662893332" sldId="899"/>
        </pc:sldMkLst>
        <pc:spChg chg="mod">
          <ac:chgData name="Jack Kociolek" userId="nPYOhhO08hP5NmFOXAH0E9ygSBIHXH3xDeFqKHg6bPE=" providerId="None" clId="Web-{30700020-2005-4612-8381-90DC0B481078}" dt="2024-06-18T17:38:06.845" v="0" actId="1076"/>
          <ac:spMkLst>
            <pc:docMk/>
            <pc:sldMk cId="2662893332" sldId="899"/>
            <ac:spMk id="10" creationId="{EC507CD0-61E2-58D1-AF03-D6A2812B28D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5F26BA-00EE-47D2-8469-C115FDC57B97}" type="datetimeFigureOut">
              <a:rPr lang="en-US" smtClean="0"/>
              <a:t>6/20/2024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83B7A4-BE64-45B4-96D2-5AB720BFA348}" type="slidenum">
              <a:rPr lang="en-US" smtClean="0"/>
              <a:t>‹#›</a:t>
            </a:fld>
            <a:endParaRPr lang="en-US"/>
          </a:p>
        </p:txBody>
      </p:sp>
    </p:spTree>
    <p:extLst>
      <p:ext uri="{BB962C8B-B14F-4D97-AF65-F5344CB8AC3E}">
        <p14:creationId xmlns:p14="http://schemas.microsoft.com/office/powerpoint/2010/main" val="1292543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Trent intro self then 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196FB1-499E-4EE7-8985-D7975721C069}" type="slidenum">
              <a:rPr kumimoji="0" lang="en-US" sz="1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2677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A4D88-4A24-4A08-8CEE-346AB8F04DF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199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A4D88-4A24-4A08-8CEE-346AB8F04DF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A4D88-4A24-4A08-8CEE-346AB8F04DF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352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A4D88-4A24-4A08-8CEE-346AB8F04DF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94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A4D88-4A24-4A08-8CEE-346AB8F04DF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880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A4D88-4A24-4A08-8CEE-346AB8F04DF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445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A4D88-4A24-4A08-8CEE-346AB8F04DF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599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A4D88-4A24-4A08-8CEE-346AB8F04DF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647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A4D88-4A24-4A08-8CEE-346AB8F04DF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876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8A4D88-4A24-4A08-8CEE-346AB8F04DF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0139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2D16B0A-E24E-E404-A73B-D14A6EDD804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44327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C00B3-72AC-4927-8D00-D673EA37B4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891C12-08A3-428A-BBC6-BE617FBC05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BF6E6F-5A29-4BC8-A5CA-3720FEA798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D502F4-497B-4CA1-9118-A37697FCB4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5289E5-9750-4EFE-991D-09E86B2A45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060CA-A845-4887-BFC0-EFD5587DEAA7}"/>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8" name="Footer Placeholder 7">
            <a:extLst>
              <a:ext uri="{FF2B5EF4-FFF2-40B4-BE49-F238E27FC236}">
                <a16:creationId xmlns:a16="http://schemas.microsoft.com/office/drawing/2014/main" id="{40B5950B-24B7-484B-92A0-7F0573C31E8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2953460-E623-4C36-9447-ED4A40CEB6A1}"/>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253782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67755-F2DE-40F6-8E36-FB381989A8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AA5BE2-04B7-4F0D-9F72-2A8AD2B0871F}"/>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4" name="Footer Placeholder 3">
            <a:extLst>
              <a:ext uri="{FF2B5EF4-FFF2-40B4-BE49-F238E27FC236}">
                <a16:creationId xmlns:a16="http://schemas.microsoft.com/office/drawing/2014/main" id="{7F1A72F2-521A-4634-9E99-3A702B441F9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001863-260B-4F8F-ADCD-B22CC6190D32}"/>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4254633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F9A4B-0122-4A09-AA92-2E6EB59187B3}"/>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3" name="Footer Placeholder 2">
            <a:extLst>
              <a:ext uri="{FF2B5EF4-FFF2-40B4-BE49-F238E27FC236}">
                <a16:creationId xmlns:a16="http://schemas.microsoft.com/office/drawing/2014/main" id="{ECB11178-AB2F-421C-8905-C09380907B6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5637269-9349-4F5A-A965-0EBD848570B0}"/>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4220283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066CC-51E6-4A66-BD5B-374F80F7F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A23149-63FE-494B-809C-C2F27212D1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6D8E52-479E-42B6-A687-C9A9B49F6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8CF0B6-06F2-4091-BB6A-F13324677D6A}"/>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6" name="Footer Placeholder 5">
            <a:extLst>
              <a:ext uri="{FF2B5EF4-FFF2-40B4-BE49-F238E27FC236}">
                <a16:creationId xmlns:a16="http://schemas.microsoft.com/office/drawing/2014/main" id="{E3863F86-5EEF-498F-BC39-DFBCA4F64E0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178561-1B6A-4AE6-BBFC-5F767F78928A}"/>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1216134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DE01E-8F2E-4919-938F-33954E7DF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0261E2-7BBD-4CEA-9073-8805257CEB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31D3899-BA83-4EA6-B4DB-FBFB1A2317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B5357A-54AE-4366-A274-C5BB49E0BF72}"/>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6" name="Footer Placeholder 5">
            <a:extLst>
              <a:ext uri="{FF2B5EF4-FFF2-40B4-BE49-F238E27FC236}">
                <a16:creationId xmlns:a16="http://schemas.microsoft.com/office/drawing/2014/main" id="{56189B7C-ADC8-4BDE-A9F8-46EDD0CE12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C1FFE6-7C1A-4F49-9E8D-C130FD9139E6}"/>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1605592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6236A-A5A2-4679-9C2B-C18F0C590A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96C676-5182-406F-BE3C-9ECD818B29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2CCD0-7F34-4BE4-8BCB-2CB71431B039}"/>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5" name="Footer Placeholder 4">
            <a:extLst>
              <a:ext uri="{FF2B5EF4-FFF2-40B4-BE49-F238E27FC236}">
                <a16:creationId xmlns:a16="http://schemas.microsoft.com/office/drawing/2014/main" id="{617E6F46-1809-42CB-85E2-3A5E3622A9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B4ED0F-DE22-47FE-A408-4800782C6A62}"/>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2099636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630D1-4DF4-47F7-A3CE-65258EDAC4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7BB1ED-776E-4EE7-AB6C-BAF6FAC365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654CC0-FBC4-4812-9C87-57F3438BC52C}"/>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5" name="Footer Placeholder 4">
            <a:extLst>
              <a:ext uri="{FF2B5EF4-FFF2-40B4-BE49-F238E27FC236}">
                <a16:creationId xmlns:a16="http://schemas.microsoft.com/office/drawing/2014/main" id="{FB5540F8-8AD1-4272-A1A8-1EE14D173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1584C7-010F-44AC-B891-2CFC08D18AAC}"/>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252145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ackground image with text bottom lef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8153" y="-54429"/>
            <a:ext cx="12287300" cy="6985000"/>
          </a:xfrm>
        </p:spPr>
        <p:txBody>
          <a:bodyPr/>
          <a:lstStyle>
            <a:lvl1pPr>
              <a:defRPr sz="1600"/>
            </a:lvl1pPr>
          </a:lstStyle>
          <a:p>
            <a:r>
              <a:rPr lang="en-US"/>
              <a:t>Click icon to add picture</a:t>
            </a:r>
            <a:endParaRPr lang="en-US" dirty="0"/>
          </a:p>
        </p:txBody>
      </p:sp>
      <p:sp>
        <p:nvSpPr>
          <p:cNvPr id="2" name="Title 1"/>
          <p:cNvSpPr>
            <a:spLocks noGrp="1"/>
          </p:cNvSpPr>
          <p:nvPr>
            <p:ph type="title"/>
          </p:nvPr>
        </p:nvSpPr>
        <p:spPr>
          <a:xfrm>
            <a:off x="564615" y="4991974"/>
            <a:ext cx="8485047" cy="792910"/>
          </a:xfrm>
          <a:prstGeom prst="rect">
            <a:avLst/>
          </a:prstGeom>
        </p:spPr>
        <p:txBody>
          <a:bodyPr>
            <a:normAutofit/>
          </a:bodyPr>
          <a:lstStyle>
            <a:lvl1pPr algn="l">
              <a:defRPr sz="3000">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2A390D8B-D3E1-C649-80FA-409A1257510D}" type="slidenum">
              <a:rPr lang="en-US" smtClean="0"/>
              <a:t>‹#›</a:t>
            </a:fld>
            <a:endParaRPr lang="en-US"/>
          </a:p>
        </p:txBody>
      </p:sp>
      <p:sp>
        <p:nvSpPr>
          <p:cNvPr id="8" name="Text Placeholder 7"/>
          <p:cNvSpPr>
            <a:spLocks noGrp="1"/>
          </p:cNvSpPr>
          <p:nvPr>
            <p:ph type="body" sz="quarter" idx="13"/>
          </p:nvPr>
        </p:nvSpPr>
        <p:spPr>
          <a:xfrm>
            <a:off x="10138740" y="6358615"/>
            <a:ext cx="1853578" cy="136525"/>
          </a:xfrm>
        </p:spPr>
        <p:txBody>
          <a:bodyPr>
            <a:noAutofit/>
          </a:bodyPr>
          <a:lstStyle>
            <a:lvl1pPr marL="0" indent="0" algn="r">
              <a:buNone/>
              <a:defRPr sz="700">
                <a:solidFill>
                  <a:srgbClr val="FFFFFF"/>
                </a:solidFill>
              </a:defRPr>
            </a:lvl1pPr>
            <a:lvl2pPr marL="544091" indent="0" algn="r">
              <a:buNone/>
              <a:defRPr sz="700">
                <a:solidFill>
                  <a:srgbClr val="FFFFFF"/>
                </a:solidFill>
              </a:defRPr>
            </a:lvl2pPr>
            <a:lvl3pPr marL="1088182" indent="0" algn="r">
              <a:buNone/>
              <a:defRPr sz="700">
                <a:solidFill>
                  <a:srgbClr val="FFFFFF"/>
                </a:solidFill>
              </a:defRPr>
            </a:lvl3pPr>
            <a:lvl4pPr marL="1632273" indent="0" algn="r">
              <a:buNone/>
              <a:defRPr sz="700">
                <a:solidFill>
                  <a:srgbClr val="FFFFFF"/>
                </a:solidFill>
              </a:defRPr>
            </a:lvl4pPr>
            <a:lvl5pPr marL="2176364" indent="0" algn="r">
              <a:buNone/>
              <a:defRPr sz="700">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4"/>
          </p:nvPr>
        </p:nvSpPr>
        <p:spPr>
          <a:xfrm>
            <a:off x="564651" y="5712278"/>
            <a:ext cx="8484844" cy="710407"/>
          </a:xfrm>
        </p:spPr>
        <p:txBody>
          <a:bodyPr/>
          <a:lstStyle>
            <a:lvl1pPr marL="0" indent="0">
              <a:buNone/>
              <a:defRPr>
                <a:solidFill>
                  <a:srgbClr val="FFFFFF"/>
                </a:solidFill>
              </a:defRPr>
            </a:lvl1pPr>
            <a:lvl2pPr marL="544091" indent="0">
              <a:buNone/>
              <a:defRPr>
                <a:solidFill>
                  <a:srgbClr val="FFFFFF"/>
                </a:solidFill>
              </a:defRPr>
            </a:lvl2pPr>
            <a:lvl3pPr marL="1088182" indent="0">
              <a:buNone/>
              <a:defRPr>
                <a:solidFill>
                  <a:srgbClr val="FFFFFF"/>
                </a:solidFill>
              </a:defRPr>
            </a:lvl3pPr>
            <a:lvl4pPr marL="1632273" indent="0">
              <a:buNone/>
              <a:defRPr>
                <a:solidFill>
                  <a:srgbClr val="FFFFFF"/>
                </a:solidFill>
              </a:defRPr>
            </a:lvl4pPr>
            <a:lvl5pPr marL="2176364" indent="0">
              <a:buNone/>
              <a:defRPr>
                <a:solidFill>
                  <a:srgbClr val="FFFFF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707983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7425-BCFB-4C96-8669-7BA5A9B44B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0B4AC3-5018-4AD3-BC50-CC0795FDA1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7B5CC1-51C6-4F4E-A2CB-73C7E34B923A}"/>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5" name="Footer Placeholder 4">
            <a:extLst>
              <a:ext uri="{FF2B5EF4-FFF2-40B4-BE49-F238E27FC236}">
                <a16:creationId xmlns:a16="http://schemas.microsoft.com/office/drawing/2014/main" id="{FA164D57-B022-4199-850E-82F63AC48A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7FBBD5-8701-4776-9BDD-A24A9F2BC4A5}"/>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2704508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CEFB9-8CB6-4F0B-9F97-D31973578E61}"/>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1782090-D8C4-4555-809A-3ACDB44F02FA}"/>
              </a:ext>
            </a:extLst>
          </p:cNvPr>
          <p:cNvSpPr>
            <a:spLocks noGrp="1"/>
          </p:cNvSpPr>
          <p:nvPr>
            <p:ph idx="1"/>
          </p:nvPr>
        </p:nvSpPr>
        <p:spPr/>
        <p:txBody>
          <a:bodyPr/>
          <a:lstStyle>
            <a:lvl1pPr>
              <a:defRPr sz="3200"/>
            </a:lvl1pPr>
            <a:lvl2pPr>
              <a:defRPr sz="2800"/>
            </a:lvl2pPr>
            <a:lvl3pPr>
              <a:defRPr sz="24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C1D3EB8-F7F0-42FD-86F6-6B97018AE00B}"/>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5" name="Footer Placeholder 4">
            <a:extLst>
              <a:ext uri="{FF2B5EF4-FFF2-40B4-BE49-F238E27FC236}">
                <a16:creationId xmlns:a16="http://schemas.microsoft.com/office/drawing/2014/main" id="{CAD39F0F-5FF9-4658-92C3-1BE3FE6330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F4D7C5-430F-407A-8475-FDCC240D38FE}"/>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953407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2D16B0A-E24E-E404-A73B-D14A6EDD804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3CF8B5F-E7B9-E937-EE88-DD1E0568D27F}"/>
              </a:ext>
            </a:extLst>
          </p:cNvPr>
          <p:cNvPicPr>
            <a:picLocks noChangeAspect="1"/>
          </p:cNvPicPr>
          <p:nvPr userDrawn="1"/>
        </p:nvPicPr>
        <p:blipFill rotWithShape="1">
          <a:blip r:embed="rId3"/>
          <a:srcRect l="11373" r="10509"/>
          <a:stretch/>
        </p:blipFill>
        <p:spPr>
          <a:xfrm>
            <a:off x="0" y="458726"/>
            <a:ext cx="12192000" cy="6399274"/>
          </a:xfrm>
          <a:prstGeom prst="rect">
            <a:avLst/>
          </a:prstGeom>
        </p:spPr>
      </p:pic>
    </p:spTree>
    <p:extLst>
      <p:ext uri="{BB962C8B-B14F-4D97-AF65-F5344CB8AC3E}">
        <p14:creationId xmlns:p14="http://schemas.microsoft.com/office/powerpoint/2010/main" val="3154104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30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109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F483-1626-45E5-84F9-8FCB7350CE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0F82DE-1C21-4C03-94C5-933E436D96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C11EC8-9C28-4C21-A94D-7ECF0A91EC13}"/>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5" name="Footer Placeholder 4">
            <a:extLst>
              <a:ext uri="{FF2B5EF4-FFF2-40B4-BE49-F238E27FC236}">
                <a16:creationId xmlns:a16="http://schemas.microsoft.com/office/drawing/2014/main" id="{5F61C36F-6B94-4AB9-8F5F-24734B6BF0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8CD139-753A-4005-9984-54A216F6E15B}"/>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331434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8FBA-86BB-42A3-88F1-14B3D1B8B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6E44FF-8554-4F96-A086-BC7094E9C1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65601D-6AF6-4594-AB29-F4755E402A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AB406-35AD-4C92-B153-4F448482A150}"/>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6" name="Footer Placeholder 5">
            <a:extLst>
              <a:ext uri="{FF2B5EF4-FFF2-40B4-BE49-F238E27FC236}">
                <a16:creationId xmlns:a16="http://schemas.microsoft.com/office/drawing/2014/main" id="{0D1B5FA9-0095-48AF-B547-FC55959654E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53F44D-29A0-4F5C-9D03-EBD80D08C49A}"/>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2887103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C00B3-72AC-4927-8D00-D673EA37B4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891C12-08A3-428A-BBC6-BE617FBC05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BF6E6F-5A29-4BC8-A5CA-3720FEA798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D502F4-497B-4CA1-9118-A37697FCB4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5289E5-9750-4EFE-991D-09E86B2A45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060CA-A845-4887-BFC0-EFD5587DEAA7}"/>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8" name="Footer Placeholder 7">
            <a:extLst>
              <a:ext uri="{FF2B5EF4-FFF2-40B4-BE49-F238E27FC236}">
                <a16:creationId xmlns:a16="http://schemas.microsoft.com/office/drawing/2014/main" id="{40B5950B-24B7-484B-92A0-7F0573C31E8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2953460-E623-4C36-9447-ED4A40CEB6A1}"/>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33715704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67755-F2DE-40F6-8E36-FB381989A8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AA5BE2-04B7-4F0D-9F72-2A8AD2B0871F}"/>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4" name="Footer Placeholder 3">
            <a:extLst>
              <a:ext uri="{FF2B5EF4-FFF2-40B4-BE49-F238E27FC236}">
                <a16:creationId xmlns:a16="http://schemas.microsoft.com/office/drawing/2014/main" id="{7F1A72F2-521A-4634-9E99-3A702B441F9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001863-260B-4F8F-ADCD-B22CC6190D32}"/>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825641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F9A4B-0122-4A09-AA92-2E6EB59187B3}"/>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3" name="Footer Placeholder 2">
            <a:extLst>
              <a:ext uri="{FF2B5EF4-FFF2-40B4-BE49-F238E27FC236}">
                <a16:creationId xmlns:a16="http://schemas.microsoft.com/office/drawing/2014/main" id="{ECB11178-AB2F-421C-8905-C09380907B6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5637269-9349-4F5A-A965-0EBD848570B0}"/>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2609321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066CC-51E6-4A66-BD5B-374F80F7F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A23149-63FE-494B-809C-C2F27212D1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6D8E52-479E-42B6-A687-C9A9B49F6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8CF0B6-06F2-4091-BB6A-F13324677D6A}"/>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6" name="Footer Placeholder 5">
            <a:extLst>
              <a:ext uri="{FF2B5EF4-FFF2-40B4-BE49-F238E27FC236}">
                <a16:creationId xmlns:a16="http://schemas.microsoft.com/office/drawing/2014/main" id="{E3863F86-5EEF-498F-BC39-DFBCA4F64E0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178561-1B6A-4AE6-BBFC-5F767F78928A}"/>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3795670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DE01E-8F2E-4919-938F-33954E7DF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0261E2-7BBD-4CEA-9073-8805257CEB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31D3899-BA83-4EA6-B4DB-FBFB1A2317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B5357A-54AE-4366-A274-C5BB49E0BF72}"/>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6" name="Footer Placeholder 5">
            <a:extLst>
              <a:ext uri="{FF2B5EF4-FFF2-40B4-BE49-F238E27FC236}">
                <a16:creationId xmlns:a16="http://schemas.microsoft.com/office/drawing/2014/main" id="{56189B7C-ADC8-4BDE-A9F8-46EDD0CE12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C1FFE6-7C1A-4F49-9E8D-C130FD9139E6}"/>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1964508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6236A-A5A2-4679-9C2B-C18F0C590A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96C676-5182-406F-BE3C-9ECD818B29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2CCD0-7F34-4BE4-8BCB-2CB71431B039}"/>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5" name="Footer Placeholder 4">
            <a:extLst>
              <a:ext uri="{FF2B5EF4-FFF2-40B4-BE49-F238E27FC236}">
                <a16:creationId xmlns:a16="http://schemas.microsoft.com/office/drawing/2014/main" id="{617E6F46-1809-42CB-85E2-3A5E3622A9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B4ED0F-DE22-47FE-A408-4800782C6A62}"/>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1921473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CEFB9-8CB6-4F0B-9F97-D31973578E61}"/>
              </a:ext>
            </a:extLst>
          </p:cNvPr>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1782090-D8C4-4555-809A-3ACDB44F02FA}"/>
              </a:ext>
            </a:extLst>
          </p:cNvPr>
          <p:cNvSpPr>
            <a:spLocks noGrp="1"/>
          </p:cNvSpPr>
          <p:nvPr>
            <p:ph idx="1"/>
          </p:nvPr>
        </p:nvSpPr>
        <p:spPr/>
        <p:txBody>
          <a:bodyPr/>
          <a:lstStyle>
            <a:lvl1pPr>
              <a:defRPr sz="3200"/>
            </a:lvl1pPr>
            <a:lvl2pPr>
              <a:defRPr sz="2800"/>
            </a:lvl2pPr>
            <a:lvl3pPr>
              <a:defRPr sz="24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C1D3EB8-F7F0-42FD-86F6-6B97018AE00B}"/>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5" name="Footer Placeholder 4">
            <a:extLst>
              <a:ext uri="{FF2B5EF4-FFF2-40B4-BE49-F238E27FC236}">
                <a16:creationId xmlns:a16="http://schemas.microsoft.com/office/drawing/2014/main" id="{CAD39F0F-5FF9-4658-92C3-1BE3FE6330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F4D7C5-430F-407A-8475-FDCC240D38FE}"/>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29258983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0630D1-4DF4-47F7-A3CE-65258EDAC4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7BB1ED-776E-4EE7-AB6C-BAF6FAC365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654CC0-FBC4-4812-9C87-57F3438BC52C}"/>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5" name="Footer Placeholder 4">
            <a:extLst>
              <a:ext uri="{FF2B5EF4-FFF2-40B4-BE49-F238E27FC236}">
                <a16:creationId xmlns:a16="http://schemas.microsoft.com/office/drawing/2014/main" id="{FB5540F8-8AD1-4272-A1A8-1EE14D173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1584C7-010F-44AC-B891-2CFC08D18AAC}"/>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1304283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77425-BCFB-4C96-8669-7BA5A9B44B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0B4AC3-5018-4AD3-BC50-CC0795FDA1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7B5CC1-51C6-4F4E-A2CB-73C7E34B923A}"/>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5" name="Footer Placeholder 4">
            <a:extLst>
              <a:ext uri="{FF2B5EF4-FFF2-40B4-BE49-F238E27FC236}">
                <a16:creationId xmlns:a16="http://schemas.microsoft.com/office/drawing/2014/main" id="{FA164D57-B022-4199-850E-82F63AC48A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7FBBD5-8701-4776-9BDD-A24A9F2BC4A5}"/>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3419117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59C52E70-D20E-45C1-98EE-EEB45A26E6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7286" y="6159480"/>
            <a:ext cx="1545300" cy="479309"/>
          </a:xfrm>
          <a:prstGeom prst="rect">
            <a:avLst/>
          </a:prstGeom>
        </p:spPr>
      </p:pic>
    </p:spTree>
    <p:extLst>
      <p:ext uri="{BB962C8B-B14F-4D97-AF65-F5344CB8AC3E}">
        <p14:creationId xmlns:p14="http://schemas.microsoft.com/office/powerpoint/2010/main" val="2599984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719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CEFB9-8CB6-4F0B-9F97-D31973578E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782090-D8C4-4555-809A-3ACDB44F0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D3EB8-F7F0-42FD-86F6-6B97018AE00B}"/>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5" name="Footer Placeholder 4">
            <a:extLst>
              <a:ext uri="{FF2B5EF4-FFF2-40B4-BE49-F238E27FC236}">
                <a16:creationId xmlns:a16="http://schemas.microsoft.com/office/drawing/2014/main" id="{CAD39F0F-5FF9-4658-92C3-1BE3FE6330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F4D7C5-430F-407A-8475-FDCC240D38FE}"/>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2366617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F483-1626-45E5-84F9-8FCB7350CE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0F82DE-1C21-4C03-94C5-933E436D96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C11EC8-9C28-4C21-A94D-7ECF0A91EC13}"/>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5" name="Footer Placeholder 4">
            <a:extLst>
              <a:ext uri="{FF2B5EF4-FFF2-40B4-BE49-F238E27FC236}">
                <a16:creationId xmlns:a16="http://schemas.microsoft.com/office/drawing/2014/main" id="{5F61C36F-6B94-4AB9-8F5F-24734B6BF0C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8CD139-753A-4005-9984-54A216F6E15B}"/>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4068966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8FBA-86BB-42A3-88F1-14B3D1B8B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6E44FF-8554-4F96-A086-BC7094E9C1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65601D-6AF6-4594-AB29-F4755E402A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AB406-35AD-4C92-B153-4F448482A150}"/>
              </a:ext>
            </a:extLst>
          </p:cNvPr>
          <p:cNvSpPr>
            <a:spLocks noGrp="1"/>
          </p:cNvSpPr>
          <p:nvPr>
            <p:ph type="dt" sz="half" idx="10"/>
          </p:nvPr>
        </p:nvSpPr>
        <p:spPr/>
        <p:txBody>
          <a:bodyPr/>
          <a:lstStyle/>
          <a:p>
            <a:fld id="{CA6B5BC2-0CB2-476E-8E92-935E18AD8B86}" type="datetimeFigureOut">
              <a:rPr lang="en-US" smtClean="0"/>
              <a:t>6/20/2024</a:t>
            </a:fld>
            <a:endParaRPr lang="en-US" dirty="0"/>
          </a:p>
        </p:txBody>
      </p:sp>
      <p:sp>
        <p:nvSpPr>
          <p:cNvPr id="6" name="Footer Placeholder 5">
            <a:extLst>
              <a:ext uri="{FF2B5EF4-FFF2-40B4-BE49-F238E27FC236}">
                <a16:creationId xmlns:a16="http://schemas.microsoft.com/office/drawing/2014/main" id="{0D1B5FA9-0095-48AF-B547-FC55959654E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53F44D-29A0-4F5C-9D03-EBD80D08C49A}"/>
              </a:ext>
            </a:extLst>
          </p:cNvPr>
          <p:cNvSpPr>
            <a:spLocks noGrp="1"/>
          </p:cNvSpPr>
          <p:nvPr>
            <p:ph type="sldNum" sz="quarter" idx="12"/>
          </p:nvPr>
        </p:nvSpPr>
        <p:spPr/>
        <p:txBody>
          <a:bodyPr/>
          <a:lstStyle/>
          <a:p>
            <a:fld id="{0340936C-93FD-4969-A3D4-48E2447186A4}" type="slidenum">
              <a:rPr lang="en-US" smtClean="0"/>
              <a:t>‹#›</a:t>
            </a:fld>
            <a:endParaRPr lang="en-US" dirty="0"/>
          </a:p>
        </p:txBody>
      </p:sp>
    </p:spTree>
    <p:extLst>
      <p:ext uri="{BB962C8B-B14F-4D97-AF65-F5344CB8AC3E}">
        <p14:creationId xmlns:p14="http://schemas.microsoft.com/office/powerpoint/2010/main" val="3611013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theme" Target="../theme/theme2.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C9720A-10CF-C64E-B473-281DA9F5DAEF}" type="datetimeFigureOut">
              <a:rPr lang="en-US" smtClean="0"/>
              <a:t>6/20/2024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A04FC3-E444-1043-BD87-DD2A9D3D4E72}" type="slidenum">
              <a:rPr lang="en-US" smtClean="0"/>
              <a:t>‹#›</a:t>
            </a:fld>
            <a:endParaRPr lang="en-US"/>
          </a:p>
        </p:txBody>
      </p:sp>
    </p:spTree>
    <p:extLst>
      <p:ext uri="{BB962C8B-B14F-4D97-AF65-F5344CB8AC3E}">
        <p14:creationId xmlns:p14="http://schemas.microsoft.com/office/powerpoint/2010/main" val="485700046"/>
      </p:ext>
    </p:extLst>
  </p:cSld>
  <p:clrMap bg1="lt1" tx1="dk1" bg2="lt2" tx2="dk2" accent1="accent1" accent2="accent2" accent3="accent3" accent4="accent4" accent5="accent5" accent6="accent6" hlink="hlink" folHlink="folHlink"/>
  <p:sldLayoutIdLst>
    <p:sldLayoutId id="2147483691" r:id="rId1"/>
    <p:sldLayoutId id="2147483696" r:id="rId2"/>
    <p:sldLayoutId id="2147483697" r:id="rId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F1DF6D-9B15-4DAE-B193-ED7B6C830F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A7E834-DCC7-42BC-B356-376D20BE3E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0CE13B-20D8-470B-A285-8A099ADE4B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6B5BC2-0CB2-476E-8E92-935E18AD8B86}" type="datetimeFigureOut">
              <a:rPr lang="en-US" smtClean="0"/>
              <a:t>6/20/2024</a:t>
            </a:fld>
            <a:endParaRPr lang="en-US" dirty="0"/>
          </a:p>
        </p:txBody>
      </p:sp>
      <p:sp>
        <p:nvSpPr>
          <p:cNvPr id="5" name="Footer Placeholder 4">
            <a:extLst>
              <a:ext uri="{FF2B5EF4-FFF2-40B4-BE49-F238E27FC236}">
                <a16:creationId xmlns:a16="http://schemas.microsoft.com/office/drawing/2014/main" id="{643192A0-92CF-48A8-A743-4259A329EE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E9C465-47A4-4A95-91DD-63C8685F01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40936C-93FD-4969-A3D4-48E2447186A4}" type="slidenum">
              <a:rPr lang="en-US" smtClean="0"/>
              <a:t>‹#›</a:t>
            </a:fld>
            <a:endParaRPr lang="en-US" dirty="0"/>
          </a:p>
        </p:txBody>
      </p:sp>
    </p:spTree>
    <p:extLst>
      <p:ext uri="{BB962C8B-B14F-4D97-AF65-F5344CB8AC3E}">
        <p14:creationId xmlns:p14="http://schemas.microsoft.com/office/powerpoint/2010/main" val="268222910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F1DF6D-9B15-4DAE-B193-ED7B6C830F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A7E834-DCC7-42BC-B356-376D20BE3E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0CE13B-20D8-470B-A285-8A099ADE4B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6B5BC2-0CB2-476E-8E92-935E18AD8B86}" type="datetimeFigureOut">
              <a:rPr lang="en-US" smtClean="0"/>
              <a:t>6/20/2024</a:t>
            </a:fld>
            <a:endParaRPr lang="en-US" dirty="0"/>
          </a:p>
        </p:txBody>
      </p:sp>
      <p:sp>
        <p:nvSpPr>
          <p:cNvPr id="5" name="Footer Placeholder 4">
            <a:extLst>
              <a:ext uri="{FF2B5EF4-FFF2-40B4-BE49-F238E27FC236}">
                <a16:creationId xmlns:a16="http://schemas.microsoft.com/office/drawing/2014/main" id="{643192A0-92CF-48A8-A743-4259A329EE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E9C465-47A4-4A95-91DD-63C8685F01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40936C-93FD-4969-A3D4-48E2447186A4}" type="slidenum">
              <a:rPr lang="en-US" smtClean="0"/>
              <a:t>‹#›</a:t>
            </a:fld>
            <a:endParaRPr lang="en-US" dirty="0"/>
          </a:p>
        </p:txBody>
      </p:sp>
    </p:spTree>
    <p:extLst>
      <p:ext uri="{BB962C8B-B14F-4D97-AF65-F5344CB8AC3E}">
        <p14:creationId xmlns:p14="http://schemas.microsoft.com/office/powerpoint/2010/main" val="171850454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text, indoor, ceiling, furniture&#10;&#10;Description automatically generated">
            <a:extLst>
              <a:ext uri="{FF2B5EF4-FFF2-40B4-BE49-F238E27FC236}">
                <a16:creationId xmlns:a16="http://schemas.microsoft.com/office/drawing/2014/main" id="{C82FEC65-3C53-F7FD-86B6-572148FE22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7553" y="-19960"/>
            <a:ext cx="9754448" cy="219896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2B5A4E3-7366-1182-2406-E3018D102305}"/>
              </a:ext>
            </a:extLst>
          </p:cNvPr>
          <p:cNvPicPr>
            <a:picLocks noChangeAspect="1"/>
          </p:cNvPicPr>
          <p:nvPr/>
        </p:nvPicPr>
        <p:blipFill>
          <a:blip r:embed="rId4"/>
          <a:stretch>
            <a:fillRect/>
          </a:stretch>
        </p:blipFill>
        <p:spPr>
          <a:xfrm>
            <a:off x="6650182" y="4139929"/>
            <a:ext cx="5541819" cy="2718070"/>
          </a:xfrm>
          <a:prstGeom prst="rect">
            <a:avLst/>
          </a:prstGeom>
        </p:spPr>
      </p:pic>
      <p:sp>
        <p:nvSpPr>
          <p:cNvPr id="31" name="Freeform 3">
            <a:extLst>
              <a:ext uri="{FF2B5EF4-FFF2-40B4-BE49-F238E27FC236}">
                <a16:creationId xmlns:a16="http://schemas.microsoft.com/office/drawing/2014/main" id="{D3B67387-E1AF-4422-A3BE-470F36AAD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Freeform 4">
            <a:extLst>
              <a:ext uri="{FF2B5EF4-FFF2-40B4-BE49-F238E27FC236}">
                <a16:creationId xmlns:a16="http://schemas.microsoft.com/office/drawing/2014/main" id="{BFDB170C-F1C9-479A-B799-7374CFFFF7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descr="A picture containing drawing, plate&#10;&#10;Description automatically generated">
            <a:extLst>
              <a:ext uri="{FF2B5EF4-FFF2-40B4-BE49-F238E27FC236}">
                <a16:creationId xmlns:a16="http://schemas.microsoft.com/office/drawing/2014/main" id="{A5EF7A2F-91BF-4B8E-85EB-E6E2E048A0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5328" y="2509338"/>
            <a:ext cx="4650227" cy="1441570"/>
          </a:xfrm>
          <a:prstGeom prst="rect">
            <a:avLst/>
          </a:prstGeom>
        </p:spPr>
      </p:pic>
      <p:sp>
        <p:nvSpPr>
          <p:cNvPr id="34" name="Rectangle 33">
            <a:extLst>
              <a:ext uri="{FF2B5EF4-FFF2-40B4-BE49-F238E27FC236}">
                <a16:creationId xmlns:a16="http://schemas.microsoft.com/office/drawing/2014/main" id="{F235D769-CFAE-4CBB-89A7-703BD1DE4090}"/>
              </a:ext>
            </a:extLst>
          </p:cNvPr>
          <p:cNvSpPr/>
          <p:nvPr/>
        </p:nvSpPr>
        <p:spPr>
          <a:xfrm>
            <a:off x="1517292" y="5900592"/>
            <a:ext cx="2242730" cy="107721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Jonathan Marsh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CEO SteelToe Consulting LLC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Construction Technologist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ADC4B38-8851-0CA4-F442-E8A0817CA90B}"/>
              </a:ext>
            </a:extLst>
          </p:cNvPr>
          <p:cNvSpPr txBox="1"/>
          <p:nvPr/>
        </p:nvSpPr>
        <p:spPr>
          <a:xfrm>
            <a:off x="-26172" y="501910"/>
            <a:ext cx="4984631" cy="2308324"/>
          </a:xfrm>
          <a:prstGeom prst="rect">
            <a:avLst/>
          </a:prstGeom>
          <a:noFill/>
        </p:spPr>
        <p:txBody>
          <a:bodyPr wrap="square" rtlCol="0">
            <a:spAutoFit/>
          </a:bodyPr>
          <a:lstStyle/>
          <a:p>
            <a:pPr algn="ctr"/>
            <a:r>
              <a:rPr lang="en-US" sz="4800" dirty="0">
                <a:latin typeface="Proxima Nova Rg" panose="02000506030000020004" pitchFamily="2" charset="0"/>
              </a:rPr>
              <a:t>Mapping your Tech Stack a Practical Guide</a:t>
            </a:r>
          </a:p>
        </p:txBody>
      </p:sp>
      <p:pic>
        <p:nvPicPr>
          <p:cNvPr id="13" name="Picture 12" descr="A picture containing text, book, vector graphics&#10;&#10;Description automatically generated">
            <a:extLst>
              <a:ext uri="{FF2B5EF4-FFF2-40B4-BE49-F238E27FC236}">
                <a16:creationId xmlns:a16="http://schemas.microsoft.com/office/drawing/2014/main" id="{B9AE08C1-85E1-E0E0-11C9-EDEA3D4EB9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72" y="5464378"/>
            <a:ext cx="1493566" cy="1376738"/>
          </a:xfrm>
          <a:prstGeom prst="rect">
            <a:avLst/>
          </a:prstGeom>
        </p:spPr>
      </p:pic>
      <p:pic>
        <p:nvPicPr>
          <p:cNvPr id="18" name="Picture 17" descr="A person standing in front of a wall with art on it&#10;&#10;Description automatically generated with medium confidence">
            <a:extLst>
              <a:ext uri="{FF2B5EF4-FFF2-40B4-BE49-F238E27FC236}">
                <a16:creationId xmlns:a16="http://schemas.microsoft.com/office/drawing/2014/main" id="{996BE5E0-336E-17E5-9CB9-6F214AC2EF74}"/>
              </a:ext>
            </a:extLst>
          </p:cNvPr>
          <p:cNvPicPr>
            <a:picLocks noChangeAspect="1"/>
          </p:cNvPicPr>
          <p:nvPr/>
        </p:nvPicPr>
        <p:blipFill rotWithShape="1">
          <a:blip r:embed="rId7"/>
          <a:srcRect l="18959" t="6855" r="27778" b="35009"/>
          <a:stretch/>
        </p:blipFill>
        <p:spPr>
          <a:xfrm>
            <a:off x="1517292" y="2989943"/>
            <a:ext cx="1970372" cy="273094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2060075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F34599-4FCB-DA2B-27FD-9B9ED4377B96}"/>
              </a:ext>
            </a:extLst>
          </p:cNvPr>
          <p:cNvSpPr/>
          <p:nvPr/>
        </p:nvSpPr>
        <p:spPr>
          <a:xfrm>
            <a:off x="0" y="-20984"/>
            <a:ext cx="12192000" cy="1278284"/>
          </a:xfrm>
          <a:prstGeom prst="rect">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5" name="Title 1">
            <a:extLst>
              <a:ext uri="{FF2B5EF4-FFF2-40B4-BE49-F238E27FC236}">
                <a16:creationId xmlns:a16="http://schemas.microsoft.com/office/drawing/2014/main" id="{88BA7109-CB6B-8702-CA3B-B1FEDF3184A2}"/>
              </a:ext>
            </a:extLst>
          </p:cNvPr>
          <p:cNvSpPr txBox="1">
            <a:spLocks/>
          </p:cNvSpPr>
          <p:nvPr/>
        </p:nvSpPr>
        <p:spPr>
          <a:xfrm>
            <a:off x="838200" y="356718"/>
            <a:ext cx="10515600" cy="662781"/>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Sharp Sans Disp No2" pitchFamily="2" charset="77"/>
                <a:ea typeface="Sharp Sans Disp No2" pitchFamily="2" charset="77"/>
                <a:cs typeface="Sharp Sans Disp No2" pitchFamily="2" charset="77"/>
              </a:rPr>
              <a:t>Tech Stack</a:t>
            </a:r>
          </a:p>
        </p:txBody>
      </p:sp>
      <p:sp>
        <p:nvSpPr>
          <p:cNvPr id="3" name="TextBox 2">
            <a:extLst>
              <a:ext uri="{FF2B5EF4-FFF2-40B4-BE49-F238E27FC236}">
                <a16:creationId xmlns:a16="http://schemas.microsoft.com/office/drawing/2014/main" id="{D37C2B31-D79D-8B39-24DC-C91793E5D723}"/>
              </a:ext>
            </a:extLst>
          </p:cNvPr>
          <p:cNvSpPr txBox="1"/>
          <p:nvPr/>
        </p:nvSpPr>
        <p:spPr>
          <a:xfrm>
            <a:off x="10149819" y="2446160"/>
            <a:ext cx="902072" cy="369332"/>
          </a:xfrm>
          <a:prstGeom prst="rect">
            <a:avLst/>
          </a:prstGeom>
          <a:noFill/>
        </p:spPr>
        <p:txBody>
          <a:bodyPr wrap="square">
            <a:spAutoFit/>
          </a:bodyPr>
          <a:lstStyle/>
          <a:p>
            <a:pPr algn="l"/>
            <a:r>
              <a:rPr lang="en-US" b="1" i="0" dirty="0">
                <a:solidFill>
                  <a:srgbClr val="000000"/>
                </a:solidFill>
                <a:effectLst/>
                <a:latin typeface="Inter" panose="020B0502030000000004" pitchFamily="34" charset="0"/>
              </a:rPr>
              <a:t>Tools</a:t>
            </a:r>
          </a:p>
        </p:txBody>
      </p:sp>
      <p:sp>
        <p:nvSpPr>
          <p:cNvPr id="5" name="Arrow: Right 4">
            <a:extLst>
              <a:ext uri="{FF2B5EF4-FFF2-40B4-BE49-F238E27FC236}">
                <a16:creationId xmlns:a16="http://schemas.microsoft.com/office/drawing/2014/main" id="{0FEF1892-D4D7-7821-4162-74681DCC07E8}"/>
              </a:ext>
            </a:extLst>
          </p:cNvPr>
          <p:cNvSpPr/>
          <p:nvPr/>
        </p:nvSpPr>
        <p:spPr>
          <a:xfrm rot="10800000">
            <a:off x="9479281" y="2531395"/>
            <a:ext cx="692238" cy="186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EE7AE7A-1670-1292-3A9E-3B5BEB343174}"/>
              </a:ext>
            </a:extLst>
          </p:cNvPr>
          <p:cNvSpPr txBox="1"/>
          <p:nvPr/>
        </p:nvSpPr>
        <p:spPr>
          <a:xfrm>
            <a:off x="10297167" y="1802012"/>
            <a:ext cx="1577921" cy="369332"/>
          </a:xfrm>
          <a:prstGeom prst="rect">
            <a:avLst/>
          </a:prstGeom>
          <a:noFill/>
        </p:spPr>
        <p:txBody>
          <a:bodyPr wrap="square">
            <a:spAutoFit/>
          </a:bodyPr>
          <a:lstStyle/>
          <a:p>
            <a:pPr algn="l"/>
            <a:r>
              <a:rPr lang="en-US" b="1" dirty="0">
                <a:solidFill>
                  <a:srgbClr val="000000"/>
                </a:solidFill>
                <a:latin typeface="Inter" panose="020B0502030000000004" pitchFamily="34" charset="0"/>
              </a:rPr>
              <a:t>Tool</a:t>
            </a:r>
            <a:r>
              <a:rPr lang="en-US" sz="1400" i="0" dirty="0">
                <a:solidFill>
                  <a:srgbClr val="000000"/>
                </a:solidFill>
                <a:effectLst/>
                <a:latin typeface="Inter" panose="020B0502030000000004" pitchFamily="34" charset="0"/>
              </a:rPr>
              <a:t> </a:t>
            </a:r>
            <a:r>
              <a:rPr lang="en-US" b="1" dirty="0">
                <a:solidFill>
                  <a:srgbClr val="000000"/>
                </a:solidFill>
                <a:latin typeface="Inter" panose="020B0502030000000004" pitchFamily="34" charset="0"/>
              </a:rPr>
              <a:t>Chest</a:t>
            </a:r>
          </a:p>
        </p:txBody>
      </p:sp>
      <p:sp>
        <p:nvSpPr>
          <p:cNvPr id="7" name="Arrow: Right 6">
            <a:extLst>
              <a:ext uri="{FF2B5EF4-FFF2-40B4-BE49-F238E27FC236}">
                <a16:creationId xmlns:a16="http://schemas.microsoft.com/office/drawing/2014/main" id="{338447CB-4D3F-F9CD-12D8-0E02225C6CCB}"/>
              </a:ext>
            </a:extLst>
          </p:cNvPr>
          <p:cNvSpPr/>
          <p:nvPr/>
        </p:nvSpPr>
        <p:spPr>
          <a:xfrm rot="10800000">
            <a:off x="9544967" y="1893215"/>
            <a:ext cx="692238" cy="186926"/>
          </a:xfrm>
          <a:prstGeom prst="rightArrow">
            <a:avLst/>
          </a:prstGeom>
          <a:solidFill>
            <a:srgbClr val="BACA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shape&#10;&#10;Description automatically generated">
            <a:extLst>
              <a:ext uri="{FF2B5EF4-FFF2-40B4-BE49-F238E27FC236}">
                <a16:creationId xmlns:a16="http://schemas.microsoft.com/office/drawing/2014/main" id="{FF574F12-8A7C-F5BD-064B-A656137D1CA4}"/>
              </a:ext>
            </a:extLst>
          </p:cNvPr>
          <p:cNvPicPr>
            <a:picLocks noChangeAspect="1"/>
          </p:cNvPicPr>
          <p:nvPr/>
        </p:nvPicPr>
        <p:blipFill>
          <a:blip r:embed="rId3"/>
          <a:stretch>
            <a:fillRect/>
          </a:stretch>
        </p:blipFill>
        <p:spPr>
          <a:xfrm>
            <a:off x="9500890" y="3465478"/>
            <a:ext cx="2691110" cy="3355287"/>
          </a:xfrm>
          <a:prstGeom prst="rect">
            <a:avLst/>
          </a:prstGeom>
        </p:spPr>
      </p:pic>
      <p:pic>
        <p:nvPicPr>
          <p:cNvPr id="9" name="Picture 8" descr="Diagram&#10;&#10;Description automatically generated">
            <a:extLst>
              <a:ext uri="{FF2B5EF4-FFF2-40B4-BE49-F238E27FC236}">
                <a16:creationId xmlns:a16="http://schemas.microsoft.com/office/drawing/2014/main" id="{E7C8A57D-067C-55E5-0A5D-710EC84BB861}"/>
              </a:ext>
            </a:extLst>
          </p:cNvPr>
          <p:cNvPicPr/>
          <p:nvPr/>
        </p:nvPicPr>
        <p:blipFill>
          <a:blip r:embed="rId4"/>
          <a:stretch>
            <a:fillRect/>
          </a:stretch>
        </p:blipFill>
        <p:spPr>
          <a:xfrm>
            <a:off x="74792" y="1048542"/>
            <a:ext cx="9410213" cy="5832393"/>
          </a:xfrm>
          <a:prstGeom prst="rect">
            <a:avLst/>
          </a:prstGeom>
        </p:spPr>
      </p:pic>
    </p:spTree>
    <p:extLst>
      <p:ext uri="{BB962C8B-B14F-4D97-AF65-F5344CB8AC3E}">
        <p14:creationId xmlns:p14="http://schemas.microsoft.com/office/powerpoint/2010/main" val="461606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background with hexagons&#10;&#10;Description automatically generated">
            <a:extLst>
              <a:ext uri="{FF2B5EF4-FFF2-40B4-BE49-F238E27FC236}">
                <a16:creationId xmlns:a16="http://schemas.microsoft.com/office/drawing/2014/main" id="{9910E9FF-A73C-2B28-A283-F868591341B8}"/>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 t="9573" r="5945" b="5778"/>
          <a:stretch/>
        </p:blipFill>
        <p:spPr>
          <a:xfrm>
            <a:off x="0" y="0"/>
            <a:ext cx="12192000" cy="6858000"/>
          </a:xfrm>
          <a:prstGeom prst="rect">
            <a:avLst/>
          </a:prstGeom>
        </p:spPr>
      </p:pic>
      <p:pic>
        <p:nvPicPr>
          <p:cNvPr id="3" name="Picture 2" descr="A diagram of a project&#10;&#10;Description automatically generated">
            <a:extLst>
              <a:ext uri="{FF2B5EF4-FFF2-40B4-BE49-F238E27FC236}">
                <a16:creationId xmlns:a16="http://schemas.microsoft.com/office/drawing/2014/main" id="{851BEF0A-97A6-CE77-BAD1-2649CE1CE501}"/>
              </a:ext>
            </a:extLst>
          </p:cNvPr>
          <p:cNvPicPr/>
          <p:nvPr/>
        </p:nvPicPr>
        <p:blipFill>
          <a:blip r:embed="rId4">
            <a:extLst>
              <a:ext uri="{28A0092B-C50C-407E-A947-70E740481C1C}">
                <a14:useLocalDpi xmlns:a14="http://schemas.microsoft.com/office/drawing/2010/main" val="0"/>
              </a:ext>
            </a:extLst>
          </a:blip>
          <a:stretch>
            <a:fillRect/>
          </a:stretch>
        </p:blipFill>
        <p:spPr>
          <a:xfrm>
            <a:off x="666750" y="0"/>
            <a:ext cx="10858500" cy="6858000"/>
          </a:xfrm>
          <a:prstGeom prst="rect">
            <a:avLst/>
          </a:prstGeom>
        </p:spPr>
      </p:pic>
    </p:spTree>
    <p:extLst>
      <p:ext uri="{BB962C8B-B14F-4D97-AF65-F5344CB8AC3E}">
        <p14:creationId xmlns:p14="http://schemas.microsoft.com/office/powerpoint/2010/main" val="2338351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e background with hexagons&#10;&#10;Description automatically generated">
            <a:extLst>
              <a:ext uri="{FF2B5EF4-FFF2-40B4-BE49-F238E27FC236}">
                <a16:creationId xmlns:a16="http://schemas.microsoft.com/office/drawing/2014/main" id="{9910E9FF-A73C-2B28-A283-F868591341B8}"/>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 t="9573" r="5945" b="5778"/>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24A786A-F7E5-B948-776D-7433DF4D4433}"/>
              </a:ext>
            </a:extLst>
          </p:cNvPr>
          <p:cNvPicPr>
            <a:picLocks noChangeAspect="1"/>
          </p:cNvPicPr>
          <p:nvPr/>
        </p:nvPicPr>
        <p:blipFill>
          <a:blip r:embed="rId4"/>
          <a:stretch>
            <a:fillRect/>
          </a:stretch>
        </p:blipFill>
        <p:spPr>
          <a:xfrm>
            <a:off x="1388151" y="0"/>
            <a:ext cx="9415697" cy="6858000"/>
          </a:xfrm>
          <a:prstGeom prst="rect">
            <a:avLst/>
          </a:prstGeom>
        </p:spPr>
      </p:pic>
      <p:sp>
        <p:nvSpPr>
          <p:cNvPr id="12" name="Arrow: Right 11">
            <a:extLst>
              <a:ext uri="{FF2B5EF4-FFF2-40B4-BE49-F238E27FC236}">
                <a16:creationId xmlns:a16="http://schemas.microsoft.com/office/drawing/2014/main" id="{2FBCA012-F53B-E04A-6AC1-FD06C80CAA2C}"/>
              </a:ext>
            </a:extLst>
          </p:cNvPr>
          <p:cNvSpPr/>
          <p:nvPr/>
        </p:nvSpPr>
        <p:spPr>
          <a:xfrm>
            <a:off x="174927" y="154235"/>
            <a:ext cx="1585512" cy="40267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PHASE</a:t>
            </a:r>
          </a:p>
        </p:txBody>
      </p:sp>
      <p:sp>
        <p:nvSpPr>
          <p:cNvPr id="13" name="Arrow: Right 12">
            <a:extLst>
              <a:ext uri="{FF2B5EF4-FFF2-40B4-BE49-F238E27FC236}">
                <a16:creationId xmlns:a16="http://schemas.microsoft.com/office/drawing/2014/main" id="{59BAF7D7-8A16-0006-AE58-7D9232FD6E93}"/>
              </a:ext>
            </a:extLst>
          </p:cNvPr>
          <p:cNvSpPr/>
          <p:nvPr/>
        </p:nvSpPr>
        <p:spPr>
          <a:xfrm>
            <a:off x="361885" y="711142"/>
            <a:ext cx="1585512" cy="40267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PROCESS</a:t>
            </a:r>
          </a:p>
        </p:txBody>
      </p:sp>
      <p:sp>
        <p:nvSpPr>
          <p:cNvPr id="14" name="Arrow: Right 13">
            <a:extLst>
              <a:ext uri="{FF2B5EF4-FFF2-40B4-BE49-F238E27FC236}">
                <a16:creationId xmlns:a16="http://schemas.microsoft.com/office/drawing/2014/main" id="{DBCDB14B-54F5-AEF0-0D26-D43C5BE4BCF3}"/>
              </a:ext>
            </a:extLst>
          </p:cNvPr>
          <p:cNvSpPr/>
          <p:nvPr/>
        </p:nvSpPr>
        <p:spPr>
          <a:xfrm>
            <a:off x="1154641" y="2019225"/>
            <a:ext cx="1657926" cy="196668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SUB-PROCESSES</a:t>
            </a:r>
          </a:p>
        </p:txBody>
      </p:sp>
      <p:sp>
        <p:nvSpPr>
          <p:cNvPr id="2" name="Arrow: Right 1">
            <a:extLst>
              <a:ext uri="{FF2B5EF4-FFF2-40B4-BE49-F238E27FC236}">
                <a16:creationId xmlns:a16="http://schemas.microsoft.com/office/drawing/2014/main" id="{6847CF00-87EA-AD59-C79C-ED75CF8BE351}"/>
              </a:ext>
            </a:extLst>
          </p:cNvPr>
          <p:cNvSpPr/>
          <p:nvPr/>
        </p:nvSpPr>
        <p:spPr>
          <a:xfrm>
            <a:off x="256032" y="5029696"/>
            <a:ext cx="2297163" cy="78451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DESCRIPTIONS</a:t>
            </a:r>
          </a:p>
        </p:txBody>
      </p:sp>
    </p:spTree>
    <p:extLst>
      <p:ext uri="{BB962C8B-B14F-4D97-AF65-F5344CB8AC3E}">
        <p14:creationId xmlns:p14="http://schemas.microsoft.com/office/powerpoint/2010/main" val="946350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F34599-4FCB-DA2B-27FD-9B9ED4377B96}"/>
              </a:ext>
            </a:extLst>
          </p:cNvPr>
          <p:cNvSpPr/>
          <p:nvPr/>
        </p:nvSpPr>
        <p:spPr>
          <a:xfrm>
            <a:off x="0" y="-20984"/>
            <a:ext cx="12192000" cy="1278284"/>
          </a:xfrm>
          <a:prstGeom prst="rect">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FBAF91D5-7CE7-D83D-F174-436306003381}"/>
              </a:ext>
            </a:extLst>
          </p:cNvPr>
          <p:cNvSpPr txBox="1">
            <a:spLocks/>
          </p:cNvSpPr>
          <p:nvPr/>
        </p:nvSpPr>
        <p:spPr>
          <a:xfrm>
            <a:off x="838200" y="362702"/>
            <a:ext cx="10515600" cy="662781"/>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Sharp Sans Disp No2" pitchFamily="2" charset="77"/>
                <a:ea typeface="Sharp Sans Disp No2" pitchFamily="2" charset="77"/>
                <a:cs typeface="Sharp Sans Disp No2" pitchFamily="2" charset="77"/>
              </a:rPr>
              <a:t>Parts of a Process Map</a:t>
            </a:r>
          </a:p>
        </p:txBody>
      </p:sp>
      <p:pic>
        <p:nvPicPr>
          <p:cNvPr id="4" name="Picture 3">
            <a:extLst>
              <a:ext uri="{FF2B5EF4-FFF2-40B4-BE49-F238E27FC236}">
                <a16:creationId xmlns:a16="http://schemas.microsoft.com/office/drawing/2014/main" id="{4150CDDB-C455-2E49-F435-5E938D56D57E}"/>
              </a:ext>
            </a:extLst>
          </p:cNvPr>
          <p:cNvPicPr/>
          <p:nvPr/>
        </p:nvPicPr>
        <p:blipFill rotWithShape="1">
          <a:blip r:embed="rId3"/>
          <a:srcRect l="20540" b="1020"/>
          <a:stretch/>
        </p:blipFill>
        <p:spPr>
          <a:xfrm>
            <a:off x="8075108" y="2517300"/>
            <a:ext cx="4116892" cy="3782076"/>
          </a:xfrm>
          <a:prstGeom prst="rect">
            <a:avLst/>
          </a:prstGeom>
        </p:spPr>
      </p:pic>
      <p:sp>
        <p:nvSpPr>
          <p:cNvPr id="11" name="Arrow: Right 10">
            <a:extLst>
              <a:ext uri="{FF2B5EF4-FFF2-40B4-BE49-F238E27FC236}">
                <a16:creationId xmlns:a16="http://schemas.microsoft.com/office/drawing/2014/main" id="{1CFF35AD-47F2-C62D-D830-9714D592AF48}"/>
              </a:ext>
            </a:extLst>
          </p:cNvPr>
          <p:cNvSpPr/>
          <p:nvPr/>
        </p:nvSpPr>
        <p:spPr>
          <a:xfrm>
            <a:off x="6435071" y="2454606"/>
            <a:ext cx="1585512" cy="402672"/>
          </a:xfrm>
          <a:prstGeom prst="rightArrow">
            <a:avLst/>
          </a:prstGeom>
          <a:solidFill>
            <a:srgbClr val="FF0000"/>
          </a:solidFill>
          <a:ln>
            <a:solidFill>
              <a:srgbClr val="3962A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t>PHASE</a:t>
            </a:r>
          </a:p>
        </p:txBody>
      </p:sp>
      <p:sp>
        <p:nvSpPr>
          <p:cNvPr id="12" name="Arrow: Right 11">
            <a:extLst>
              <a:ext uri="{FF2B5EF4-FFF2-40B4-BE49-F238E27FC236}">
                <a16:creationId xmlns:a16="http://schemas.microsoft.com/office/drawing/2014/main" id="{21BC62F0-AB61-99D8-9671-BBA19702A80B}"/>
              </a:ext>
            </a:extLst>
          </p:cNvPr>
          <p:cNvSpPr/>
          <p:nvPr/>
        </p:nvSpPr>
        <p:spPr>
          <a:xfrm>
            <a:off x="6435071" y="2907762"/>
            <a:ext cx="1585512" cy="402672"/>
          </a:xfrm>
          <a:prstGeom prst="rightArrow">
            <a:avLst/>
          </a:prstGeom>
          <a:solidFill>
            <a:srgbClr val="4472C4"/>
          </a:solidFill>
          <a:ln>
            <a:solidFill>
              <a:srgbClr val="3962A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t>PROCESS</a:t>
            </a:r>
          </a:p>
        </p:txBody>
      </p:sp>
      <p:sp>
        <p:nvSpPr>
          <p:cNvPr id="13" name="Arrow: Right 12">
            <a:extLst>
              <a:ext uri="{FF2B5EF4-FFF2-40B4-BE49-F238E27FC236}">
                <a16:creationId xmlns:a16="http://schemas.microsoft.com/office/drawing/2014/main" id="{62E5334F-798E-3EEF-7889-8FEB99E1F999}"/>
              </a:ext>
            </a:extLst>
          </p:cNvPr>
          <p:cNvSpPr/>
          <p:nvPr/>
        </p:nvSpPr>
        <p:spPr>
          <a:xfrm>
            <a:off x="6381493" y="3733659"/>
            <a:ext cx="1693615" cy="1966682"/>
          </a:xfrm>
          <a:prstGeom prst="rightArrow">
            <a:avLst/>
          </a:prstGeom>
          <a:solidFill>
            <a:srgbClr val="00B050"/>
          </a:solidFill>
          <a:ln>
            <a:solidFill>
              <a:srgbClr val="3962A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SUB-PROCESSES</a:t>
            </a:r>
          </a:p>
        </p:txBody>
      </p:sp>
      <p:pic>
        <p:nvPicPr>
          <p:cNvPr id="14" name="Picture 13">
            <a:extLst>
              <a:ext uri="{FF2B5EF4-FFF2-40B4-BE49-F238E27FC236}">
                <a16:creationId xmlns:a16="http://schemas.microsoft.com/office/drawing/2014/main" id="{3315DE29-CF14-1C13-74A1-C5F02AC42B08}"/>
              </a:ext>
            </a:extLst>
          </p:cNvPr>
          <p:cNvPicPr/>
          <p:nvPr/>
        </p:nvPicPr>
        <p:blipFill>
          <a:blip r:embed="rId4"/>
          <a:stretch>
            <a:fillRect/>
          </a:stretch>
        </p:blipFill>
        <p:spPr>
          <a:xfrm>
            <a:off x="166652" y="2034831"/>
            <a:ext cx="6268419" cy="3931783"/>
          </a:xfrm>
          <a:prstGeom prst="rect">
            <a:avLst/>
          </a:prstGeom>
        </p:spPr>
      </p:pic>
      <p:sp>
        <p:nvSpPr>
          <p:cNvPr id="16" name="Content Placeholder 2">
            <a:extLst>
              <a:ext uri="{FF2B5EF4-FFF2-40B4-BE49-F238E27FC236}">
                <a16:creationId xmlns:a16="http://schemas.microsoft.com/office/drawing/2014/main" id="{8C767712-1A4A-C303-9E45-CA248EA8A9F1}"/>
              </a:ext>
            </a:extLst>
          </p:cNvPr>
          <p:cNvSpPr txBox="1">
            <a:spLocks/>
          </p:cNvSpPr>
          <p:nvPr/>
        </p:nvSpPr>
        <p:spPr>
          <a:xfrm>
            <a:off x="515187" y="848152"/>
            <a:ext cx="12939555" cy="164592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FF0000"/>
                </a:solidFill>
                <a:latin typeface="Inter" panose="020B0502030000000004" pitchFamily="34" charset="0"/>
              </a:rPr>
              <a:t>*PHASE (3-5 WORDS) 	</a:t>
            </a:r>
            <a:r>
              <a:rPr lang="en-US" sz="2000" b="1" dirty="0">
                <a:solidFill>
                  <a:srgbClr val="000000"/>
                </a:solidFill>
                <a:latin typeface="Inter" panose="020B0502030000000004" pitchFamily="34" charset="0"/>
              </a:rPr>
              <a:t>  </a:t>
            </a:r>
            <a:r>
              <a:rPr lang="en-US" sz="2000" b="1" dirty="0">
                <a:solidFill>
                  <a:srgbClr val="0070C0"/>
                </a:solidFill>
                <a:latin typeface="Inter" panose="020B0502030000000004" pitchFamily="34" charset="0"/>
              </a:rPr>
              <a:t>*PROCESS (3-8 WORDS)        </a:t>
            </a:r>
            <a:r>
              <a:rPr lang="en-US" sz="2000" b="1" dirty="0">
                <a:solidFill>
                  <a:srgbClr val="00B050"/>
                </a:solidFill>
                <a:latin typeface="Inter" panose="020B0502030000000004" pitchFamily="34" charset="0"/>
              </a:rPr>
              <a:t>*SUB PROCESS (3-12 WORDS)</a:t>
            </a:r>
          </a:p>
        </p:txBody>
      </p:sp>
      <p:grpSp>
        <p:nvGrpSpPr>
          <p:cNvPr id="17" name="Group 16">
            <a:extLst>
              <a:ext uri="{FF2B5EF4-FFF2-40B4-BE49-F238E27FC236}">
                <a16:creationId xmlns:a16="http://schemas.microsoft.com/office/drawing/2014/main" id="{410AFC7E-AAD2-8DE7-7C87-B0AB1967264B}"/>
              </a:ext>
            </a:extLst>
          </p:cNvPr>
          <p:cNvGrpSpPr/>
          <p:nvPr/>
        </p:nvGrpSpPr>
        <p:grpSpPr>
          <a:xfrm>
            <a:off x="10171062" y="5377175"/>
            <a:ext cx="1466464" cy="646331"/>
            <a:chOff x="10142709" y="4261189"/>
            <a:chExt cx="1484999" cy="815625"/>
          </a:xfrm>
        </p:grpSpPr>
        <p:sp>
          <p:nvSpPr>
            <p:cNvPr id="18" name="Rectangle 17">
              <a:extLst>
                <a:ext uri="{FF2B5EF4-FFF2-40B4-BE49-F238E27FC236}">
                  <a16:creationId xmlns:a16="http://schemas.microsoft.com/office/drawing/2014/main" id="{DCABDEE8-A47E-D826-3FF7-EBABE2FE63BB}"/>
                </a:ext>
              </a:extLst>
            </p:cNvPr>
            <p:cNvSpPr/>
            <p:nvPr/>
          </p:nvSpPr>
          <p:spPr>
            <a:xfrm>
              <a:off x="10142709" y="4261190"/>
              <a:ext cx="1484999" cy="7556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3C4C58DA-43E1-BAB5-E44E-C57FD6A3D179}"/>
                </a:ext>
              </a:extLst>
            </p:cNvPr>
            <p:cNvSpPr txBox="1"/>
            <p:nvPr/>
          </p:nvSpPr>
          <p:spPr>
            <a:xfrm>
              <a:off x="10142709" y="4261189"/>
              <a:ext cx="1457670" cy="815625"/>
            </a:xfrm>
            <a:prstGeom prst="rect">
              <a:avLst/>
            </a:prstGeom>
            <a:noFill/>
          </p:spPr>
          <p:txBody>
            <a:bodyPr wrap="square">
              <a:spAutoFit/>
            </a:bodyPr>
            <a:lstStyle/>
            <a:p>
              <a:pPr algn="ctr"/>
              <a:r>
                <a:rPr lang="en-US" b="1" i="0" dirty="0">
                  <a:solidFill>
                    <a:schemeClr val="bg1"/>
                  </a:solidFill>
                  <a:effectLst/>
                  <a:latin typeface="Inter" panose="020B0502030000000004" pitchFamily="34" charset="0"/>
                </a:rPr>
                <a:t>The Jobs to be done</a:t>
              </a:r>
            </a:p>
          </p:txBody>
        </p:sp>
      </p:grpSp>
    </p:spTree>
    <p:extLst>
      <p:ext uri="{BB962C8B-B14F-4D97-AF65-F5344CB8AC3E}">
        <p14:creationId xmlns:p14="http://schemas.microsoft.com/office/powerpoint/2010/main" val="2777887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29000">
              <a:schemeClr val="tx1"/>
            </a:gs>
            <a:gs pos="74000">
              <a:schemeClr val="bg2">
                <a:lumMod val="50000"/>
              </a:schemeClr>
            </a:gs>
            <a:gs pos="83000">
              <a:schemeClr val="bg2">
                <a:lumMod val="75000"/>
              </a:schemeClr>
            </a:gs>
            <a:gs pos="100000">
              <a:schemeClr val="bg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97C75-F6B0-E9C6-95C8-6EE6EAE33CF3}"/>
              </a:ext>
            </a:extLst>
          </p:cNvPr>
          <p:cNvSpPr txBox="1">
            <a:spLocks/>
          </p:cNvSpPr>
          <p:nvPr/>
        </p:nvSpPr>
        <p:spPr>
          <a:xfrm>
            <a:off x="701037" y="205188"/>
            <a:ext cx="10515600" cy="662781"/>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Sharp Sans Disp No2" pitchFamily="2" charset="77"/>
                <a:ea typeface="Sharp Sans Disp No2" pitchFamily="2" charset="77"/>
                <a:cs typeface="Sharp Sans Disp No2" pitchFamily="2" charset="77"/>
              </a:rPr>
              <a:t>Steps to Creation</a:t>
            </a:r>
          </a:p>
        </p:txBody>
      </p:sp>
      <p:sp>
        <p:nvSpPr>
          <p:cNvPr id="9" name="TextBox 8">
            <a:extLst>
              <a:ext uri="{FF2B5EF4-FFF2-40B4-BE49-F238E27FC236}">
                <a16:creationId xmlns:a16="http://schemas.microsoft.com/office/drawing/2014/main" id="{E53B6169-AF1D-5C8B-C766-DF3087CF5E51}"/>
              </a:ext>
            </a:extLst>
          </p:cNvPr>
          <p:cNvSpPr txBox="1"/>
          <p:nvPr/>
        </p:nvSpPr>
        <p:spPr>
          <a:xfrm>
            <a:off x="593638" y="1266206"/>
            <a:ext cx="11598362" cy="4893647"/>
          </a:xfrm>
          <a:prstGeom prst="rect">
            <a:avLst/>
          </a:prstGeom>
          <a:noFill/>
        </p:spPr>
        <p:txBody>
          <a:bodyPr wrap="square">
            <a:spAutoFit/>
          </a:bodyPr>
          <a:lstStyle/>
          <a:p>
            <a:pPr algn="l"/>
            <a:r>
              <a:rPr lang="en-US" sz="2400" b="1" i="0" dirty="0">
                <a:solidFill>
                  <a:schemeClr val="accent4">
                    <a:lumMod val="60000"/>
                    <a:lumOff val="40000"/>
                  </a:schemeClr>
                </a:solidFill>
                <a:effectLst/>
                <a:latin typeface="Inter" panose="020B0502030000000004" pitchFamily="34" charset="0"/>
              </a:rPr>
              <a:t>Determine Scope </a:t>
            </a:r>
            <a:r>
              <a:rPr lang="en-US" sz="2400" b="1" i="0" dirty="0">
                <a:solidFill>
                  <a:schemeClr val="bg1"/>
                </a:solidFill>
                <a:effectLst/>
                <a:latin typeface="Inter" panose="020B0502030000000004" pitchFamily="34" charset="0"/>
              </a:rPr>
              <a:t>– </a:t>
            </a:r>
            <a:r>
              <a:rPr lang="en-US" sz="2400" b="1" dirty="0">
                <a:solidFill>
                  <a:schemeClr val="bg1"/>
                </a:solidFill>
                <a:latin typeface="Inter" panose="020B0502030000000004" pitchFamily="34" charset="0"/>
              </a:rPr>
              <a:t>Decide what constitutes essential technologies in need of collaboration</a:t>
            </a:r>
          </a:p>
          <a:p>
            <a:pPr algn="l"/>
            <a:endParaRPr lang="en-US" sz="2400" b="1" i="0" dirty="0">
              <a:solidFill>
                <a:srgbClr val="0A3159"/>
              </a:solidFill>
              <a:effectLst/>
              <a:latin typeface="Inter" panose="020B0502030000000004" pitchFamily="34" charset="0"/>
            </a:endParaRPr>
          </a:p>
          <a:p>
            <a:pPr algn="l"/>
            <a:r>
              <a:rPr lang="en-US" sz="2400" b="1" i="0" dirty="0">
                <a:solidFill>
                  <a:schemeClr val="accent4">
                    <a:lumMod val="60000"/>
                    <a:lumOff val="40000"/>
                  </a:schemeClr>
                </a:solidFill>
                <a:effectLst/>
                <a:latin typeface="Inter" panose="020B0502030000000004" pitchFamily="34" charset="0"/>
              </a:rPr>
              <a:t>Identify </a:t>
            </a:r>
            <a:r>
              <a:rPr lang="en-US" sz="2400" b="1" dirty="0">
                <a:solidFill>
                  <a:schemeClr val="accent4">
                    <a:lumMod val="60000"/>
                    <a:lumOff val="40000"/>
                  </a:schemeClr>
                </a:solidFill>
                <a:latin typeface="Inter" panose="020B0502030000000004" pitchFamily="34" charset="0"/>
              </a:rPr>
              <a:t>Work Groups</a:t>
            </a:r>
            <a:r>
              <a:rPr lang="en-US" sz="2400" b="1" i="0" dirty="0">
                <a:solidFill>
                  <a:schemeClr val="accent4">
                    <a:lumMod val="60000"/>
                    <a:lumOff val="40000"/>
                  </a:schemeClr>
                </a:solidFill>
                <a:effectLst/>
                <a:latin typeface="Inter" panose="020B0502030000000004" pitchFamily="34" charset="0"/>
              </a:rPr>
              <a:t> </a:t>
            </a:r>
            <a:r>
              <a:rPr lang="en-US" sz="2400" b="1" i="0" dirty="0">
                <a:solidFill>
                  <a:schemeClr val="bg1"/>
                </a:solidFill>
                <a:effectLst/>
                <a:latin typeface="Inter" panose="020B0502030000000004" pitchFamily="34" charset="0"/>
              </a:rPr>
              <a:t>–</a:t>
            </a:r>
            <a:r>
              <a:rPr lang="en-US" sz="2400" b="1" i="0" dirty="0">
                <a:solidFill>
                  <a:srgbClr val="000000"/>
                </a:solidFill>
                <a:effectLst/>
                <a:latin typeface="Inter" panose="020B0502030000000004" pitchFamily="34" charset="0"/>
              </a:rPr>
              <a:t> </a:t>
            </a:r>
            <a:r>
              <a:rPr lang="en-US" sz="2400" b="1" dirty="0">
                <a:solidFill>
                  <a:schemeClr val="bg1"/>
                </a:solidFill>
                <a:latin typeface="Inter" panose="020B0502030000000004" pitchFamily="34" charset="0"/>
              </a:rPr>
              <a:t>Group teams that share similar functions t</a:t>
            </a:r>
            <a:r>
              <a:rPr lang="en-US" sz="2400" b="1" i="0" dirty="0">
                <a:solidFill>
                  <a:schemeClr val="bg1"/>
                </a:solidFill>
                <a:effectLst/>
                <a:latin typeface="Inter" panose="020B0502030000000004" pitchFamily="34" charset="0"/>
              </a:rPr>
              <a:t>ypically departments, but can be task groups</a:t>
            </a:r>
          </a:p>
          <a:p>
            <a:pPr algn="l"/>
            <a:endParaRPr lang="en-US" sz="2400" b="1" dirty="0">
              <a:solidFill>
                <a:srgbClr val="000000"/>
              </a:solidFill>
              <a:latin typeface="Inter" panose="020B0502030000000004" pitchFamily="34" charset="0"/>
            </a:endParaRPr>
          </a:p>
          <a:p>
            <a:pPr algn="l"/>
            <a:r>
              <a:rPr lang="en-US" sz="2400" b="1" dirty="0">
                <a:solidFill>
                  <a:schemeClr val="accent4">
                    <a:lumMod val="60000"/>
                    <a:lumOff val="40000"/>
                  </a:schemeClr>
                </a:solidFill>
                <a:latin typeface="Inter" panose="020B0502030000000004" pitchFamily="34" charset="0"/>
              </a:rPr>
              <a:t>Technology survey </a:t>
            </a:r>
            <a:r>
              <a:rPr lang="en-US" sz="2400" b="1" dirty="0">
                <a:solidFill>
                  <a:schemeClr val="bg1"/>
                </a:solidFill>
                <a:latin typeface="Inter" panose="020B0502030000000004" pitchFamily="34" charset="0"/>
              </a:rPr>
              <a:t>–</a:t>
            </a:r>
            <a:r>
              <a:rPr lang="en-US" sz="2400" b="1" dirty="0">
                <a:solidFill>
                  <a:srgbClr val="000000"/>
                </a:solidFill>
                <a:latin typeface="Inter" panose="020B0502030000000004" pitchFamily="34" charset="0"/>
              </a:rPr>
              <a:t> </a:t>
            </a:r>
            <a:r>
              <a:rPr lang="en-US" sz="2400" b="1" dirty="0">
                <a:solidFill>
                  <a:schemeClr val="bg1"/>
                </a:solidFill>
                <a:latin typeface="Inter" panose="020B0502030000000004" pitchFamily="34" charset="0"/>
              </a:rPr>
              <a:t>Identify technology assumed to be in use and list relevant information and features </a:t>
            </a:r>
          </a:p>
          <a:p>
            <a:pPr algn="l"/>
            <a:endParaRPr lang="en-US" sz="2400" b="1" i="0" dirty="0">
              <a:solidFill>
                <a:srgbClr val="000000"/>
              </a:solidFill>
              <a:effectLst/>
              <a:latin typeface="Inter" panose="020B0502030000000004" pitchFamily="34" charset="0"/>
            </a:endParaRPr>
          </a:p>
          <a:p>
            <a:r>
              <a:rPr lang="en-US" sz="2400" b="1" dirty="0">
                <a:solidFill>
                  <a:schemeClr val="accent4">
                    <a:lumMod val="60000"/>
                    <a:lumOff val="40000"/>
                  </a:schemeClr>
                </a:solidFill>
                <a:latin typeface="Inter" panose="020B0502030000000004" pitchFamily="34" charset="0"/>
              </a:rPr>
              <a:t>Identify Jobs to be done </a:t>
            </a:r>
            <a:r>
              <a:rPr lang="en-US" sz="2400" b="1" dirty="0">
                <a:solidFill>
                  <a:schemeClr val="bg1"/>
                </a:solidFill>
                <a:latin typeface="Inter" panose="020B0502030000000004" pitchFamily="34" charset="0"/>
              </a:rPr>
              <a:t>–</a:t>
            </a:r>
            <a:r>
              <a:rPr lang="en-US" sz="2400" b="1" dirty="0">
                <a:solidFill>
                  <a:srgbClr val="000000"/>
                </a:solidFill>
                <a:latin typeface="Inter" panose="020B0502030000000004" pitchFamily="34" charset="0"/>
              </a:rPr>
              <a:t> </a:t>
            </a:r>
            <a:r>
              <a:rPr lang="en-US" sz="2400" b="1" dirty="0">
                <a:solidFill>
                  <a:schemeClr val="bg1"/>
                </a:solidFill>
                <a:latin typeface="Inter" panose="020B0502030000000004" pitchFamily="34" charset="0"/>
              </a:rPr>
              <a:t>List jobs / uses of technology based on survey</a:t>
            </a:r>
          </a:p>
          <a:p>
            <a:endParaRPr lang="en-US" sz="2400" b="1" dirty="0">
              <a:solidFill>
                <a:srgbClr val="000000"/>
              </a:solidFill>
              <a:latin typeface="Inter" panose="020B0502030000000004" pitchFamily="34" charset="0"/>
            </a:endParaRPr>
          </a:p>
          <a:p>
            <a:r>
              <a:rPr lang="en-US" sz="2400" b="1" dirty="0">
                <a:solidFill>
                  <a:schemeClr val="accent4">
                    <a:lumMod val="60000"/>
                    <a:lumOff val="40000"/>
                  </a:schemeClr>
                </a:solidFill>
                <a:latin typeface="Inter" panose="020B0502030000000004" pitchFamily="34" charset="0"/>
              </a:rPr>
              <a:t>Identify potential jobs to be done </a:t>
            </a:r>
            <a:r>
              <a:rPr lang="en-US" sz="2400" b="1" dirty="0">
                <a:solidFill>
                  <a:schemeClr val="bg1"/>
                </a:solidFill>
                <a:latin typeface="Inter" panose="020B0502030000000004" pitchFamily="34" charset="0"/>
              </a:rPr>
              <a:t>–</a:t>
            </a:r>
            <a:r>
              <a:rPr lang="en-US" sz="2400" b="1" dirty="0">
                <a:solidFill>
                  <a:srgbClr val="000000"/>
                </a:solidFill>
                <a:latin typeface="Inter" panose="020B0502030000000004" pitchFamily="34" charset="0"/>
              </a:rPr>
              <a:t> </a:t>
            </a:r>
            <a:r>
              <a:rPr lang="en-US" sz="2400" b="1" dirty="0">
                <a:solidFill>
                  <a:schemeClr val="bg1"/>
                </a:solidFill>
                <a:latin typeface="Inter" panose="020B0502030000000004" pitchFamily="34" charset="0"/>
              </a:rPr>
              <a:t>List possible or desired jobs / uses of technology based on process review and team requests </a:t>
            </a:r>
          </a:p>
        </p:txBody>
      </p:sp>
    </p:spTree>
    <p:extLst>
      <p:ext uri="{BB962C8B-B14F-4D97-AF65-F5344CB8AC3E}">
        <p14:creationId xmlns:p14="http://schemas.microsoft.com/office/powerpoint/2010/main" val="2297688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29000">
              <a:schemeClr val="tx1"/>
            </a:gs>
            <a:gs pos="74000">
              <a:schemeClr val="bg2">
                <a:lumMod val="50000"/>
              </a:schemeClr>
            </a:gs>
            <a:gs pos="83000">
              <a:schemeClr val="bg2">
                <a:lumMod val="75000"/>
              </a:schemeClr>
            </a:gs>
            <a:gs pos="100000">
              <a:schemeClr val="bg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97C75-F6B0-E9C6-95C8-6EE6EAE33CF3}"/>
              </a:ext>
            </a:extLst>
          </p:cNvPr>
          <p:cNvSpPr txBox="1">
            <a:spLocks/>
          </p:cNvSpPr>
          <p:nvPr/>
        </p:nvSpPr>
        <p:spPr>
          <a:xfrm>
            <a:off x="701037" y="205188"/>
            <a:ext cx="10515600" cy="662781"/>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Sharp Sans Disp No2" pitchFamily="2" charset="77"/>
                <a:ea typeface="Sharp Sans Disp No2" pitchFamily="2" charset="77"/>
                <a:cs typeface="Sharp Sans Disp No2" pitchFamily="2" charset="77"/>
              </a:rPr>
              <a:t>Determine Scope</a:t>
            </a:r>
          </a:p>
        </p:txBody>
      </p:sp>
      <p:sp>
        <p:nvSpPr>
          <p:cNvPr id="3" name="TextBox 2">
            <a:extLst>
              <a:ext uri="{FF2B5EF4-FFF2-40B4-BE49-F238E27FC236}">
                <a16:creationId xmlns:a16="http://schemas.microsoft.com/office/drawing/2014/main" id="{247991AA-B47D-8487-92F5-A80FB8823C15}"/>
              </a:ext>
            </a:extLst>
          </p:cNvPr>
          <p:cNvSpPr txBox="1"/>
          <p:nvPr/>
        </p:nvSpPr>
        <p:spPr>
          <a:xfrm>
            <a:off x="280416" y="1481750"/>
            <a:ext cx="11598362" cy="461665"/>
          </a:xfrm>
          <a:prstGeom prst="rect">
            <a:avLst/>
          </a:prstGeom>
          <a:noFill/>
        </p:spPr>
        <p:txBody>
          <a:bodyPr wrap="square">
            <a:spAutoFit/>
          </a:bodyPr>
          <a:lstStyle/>
          <a:p>
            <a:pPr algn="l"/>
            <a:r>
              <a:rPr lang="en-US" sz="2400" b="1" dirty="0">
                <a:solidFill>
                  <a:schemeClr val="bg1"/>
                </a:solidFill>
                <a:latin typeface="Inter" panose="020B0502030000000004" pitchFamily="34" charset="0"/>
              </a:rPr>
              <a:t>Decide what constitutes essential technologies in need of collaboration</a:t>
            </a:r>
          </a:p>
        </p:txBody>
      </p:sp>
      <p:sp>
        <p:nvSpPr>
          <p:cNvPr id="4" name="TextBox 3">
            <a:extLst>
              <a:ext uri="{FF2B5EF4-FFF2-40B4-BE49-F238E27FC236}">
                <a16:creationId xmlns:a16="http://schemas.microsoft.com/office/drawing/2014/main" id="{59C743B3-2A65-C4DC-ECA0-3F7A0BDF6439}"/>
              </a:ext>
            </a:extLst>
          </p:cNvPr>
          <p:cNvSpPr txBox="1"/>
          <p:nvPr/>
        </p:nvSpPr>
        <p:spPr>
          <a:xfrm>
            <a:off x="313222" y="2124390"/>
            <a:ext cx="10992953" cy="4416594"/>
          </a:xfrm>
          <a:prstGeom prst="rect">
            <a:avLst/>
          </a:prstGeom>
          <a:noFill/>
        </p:spPr>
        <p:txBody>
          <a:bodyPr wrap="square">
            <a:spAutoFit/>
          </a:bodyPr>
          <a:lstStyle/>
          <a:p>
            <a:pPr marL="285750" indent="-285750">
              <a:spcBef>
                <a:spcPts val="600"/>
              </a:spcBef>
              <a:spcAft>
                <a:spcPts val="600"/>
              </a:spcAft>
              <a:buFont typeface="Arial" panose="020B0604020202020204" pitchFamily="34" charset="0"/>
              <a:buChar char="•"/>
            </a:pPr>
            <a:r>
              <a:rPr lang="en-US" dirty="0">
                <a:solidFill>
                  <a:schemeClr val="bg1"/>
                </a:solidFill>
                <a:latin typeface="Inter" panose="020B0502030000000004" pitchFamily="34" charset="0"/>
              </a:rPr>
              <a:t>Not all software needs collaborative review.</a:t>
            </a:r>
          </a:p>
          <a:p>
            <a:pPr marL="285750" indent="-285750">
              <a:spcBef>
                <a:spcPts val="600"/>
              </a:spcBef>
              <a:spcAft>
                <a:spcPts val="600"/>
              </a:spcAft>
              <a:buFont typeface="Arial" panose="020B0604020202020204" pitchFamily="34" charset="0"/>
              <a:buChar char="•"/>
            </a:pPr>
            <a:r>
              <a:rPr lang="en-US" dirty="0">
                <a:solidFill>
                  <a:schemeClr val="bg1"/>
                </a:solidFill>
                <a:latin typeface="Inter" panose="020B0502030000000004" pitchFamily="34" charset="0"/>
              </a:rPr>
              <a:t>This diagram should </a:t>
            </a:r>
            <a:r>
              <a:rPr lang="en-US" u="sng" dirty="0">
                <a:solidFill>
                  <a:schemeClr val="bg1"/>
                </a:solidFill>
                <a:latin typeface="Inter" panose="020B0502030000000004" pitchFamily="34" charset="0"/>
              </a:rPr>
              <a:t>not</a:t>
            </a:r>
            <a:r>
              <a:rPr lang="en-US" dirty="0">
                <a:solidFill>
                  <a:schemeClr val="bg1"/>
                </a:solidFill>
                <a:latin typeface="Inter" panose="020B0502030000000004" pitchFamily="34" charset="0"/>
              </a:rPr>
              <a:t> be sufficient to fully support IT or CT needs without significant secondary documentation. </a:t>
            </a:r>
          </a:p>
          <a:p>
            <a:pPr marL="285750" indent="-285750">
              <a:spcBef>
                <a:spcPts val="600"/>
              </a:spcBef>
              <a:spcAft>
                <a:spcPts val="600"/>
              </a:spcAft>
              <a:buFont typeface="Arial" panose="020B0604020202020204" pitchFamily="34" charset="0"/>
              <a:buChar char="•"/>
            </a:pPr>
            <a:r>
              <a:rPr lang="en-US" i="0" dirty="0">
                <a:solidFill>
                  <a:schemeClr val="bg1"/>
                </a:solidFill>
                <a:effectLst/>
                <a:latin typeface="Inter" panose="020B0502030000000004" pitchFamily="34" charset="0"/>
              </a:rPr>
              <a:t>Anything on that chart should have a clear use. </a:t>
            </a:r>
            <a:r>
              <a:rPr lang="en-US" dirty="0">
                <a:solidFill>
                  <a:schemeClr val="bg1"/>
                </a:solidFill>
                <a:latin typeface="Inter" panose="020B0502030000000004" pitchFamily="34" charset="0"/>
              </a:rPr>
              <a:t>A good rule of thumb is the use should be decriable in a sentence or two.</a:t>
            </a:r>
            <a:endParaRPr lang="en-US" i="0" dirty="0">
              <a:solidFill>
                <a:schemeClr val="bg1"/>
              </a:solidFill>
              <a:effectLst/>
              <a:latin typeface="Inter" panose="020B0502030000000004" pitchFamily="34" charset="0"/>
            </a:endParaRPr>
          </a:p>
          <a:p>
            <a:pPr marL="285750" indent="-285750">
              <a:spcBef>
                <a:spcPts val="600"/>
              </a:spcBef>
              <a:spcAft>
                <a:spcPts val="600"/>
              </a:spcAft>
              <a:buFont typeface="Arial" panose="020B0604020202020204" pitchFamily="34" charset="0"/>
              <a:buChar char="•"/>
            </a:pPr>
            <a:r>
              <a:rPr lang="en-US" dirty="0">
                <a:solidFill>
                  <a:schemeClr val="bg1"/>
                </a:solidFill>
                <a:latin typeface="Inter" panose="020B0502030000000004" pitchFamily="34" charset="0"/>
              </a:rPr>
              <a:t>Limiting the amount of space that the diagram can take up will help drive priority thinking.</a:t>
            </a:r>
          </a:p>
          <a:p>
            <a:pPr marL="285750" indent="-285750">
              <a:spcBef>
                <a:spcPts val="600"/>
              </a:spcBef>
              <a:spcAft>
                <a:spcPts val="600"/>
              </a:spcAft>
              <a:buFont typeface="Arial" panose="020B0604020202020204" pitchFamily="34" charset="0"/>
              <a:buChar char="•"/>
            </a:pPr>
            <a:r>
              <a:rPr lang="en-US" i="0" dirty="0">
                <a:solidFill>
                  <a:schemeClr val="bg1"/>
                </a:solidFill>
                <a:effectLst/>
                <a:latin typeface="Inter" panose="020B0502030000000004" pitchFamily="34" charset="0"/>
              </a:rPr>
              <a:t>Additional linked information and appendices should be used for detailed information where necessary.</a:t>
            </a:r>
            <a:endParaRPr lang="en-US" dirty="0">
              <a:solidFill>
                <a:schemeClr val="bg1"/>
              </a:solidFill>
              <a:latin typeface="Inter" panose="020B0502030000000004" pitchFamily="34" charset="0"/>
            </a:endParaRPr>
          </a:p>
          <a:p>
            <a:pPr marL="285750" indent="-285750">
              <a:spcBef>
                <a:spcPts val="600"/>
              </a:spcBef>
              <a:spcAft>
                <a:spcPts val="600"/>
              </a:spcAft>
              <a:buFont typeface="Arial" panose="020B0604020202020204" pitchFamily="34" charset="0"/>
              <a:buChar char="•"/>
            </a:pPr>
            <a:r>
              <a:rPr lang="en-US" dirty="0">
                <a:solidFill>
                  <a:schemeClr val="bg1"/>
                </a:solidFill>
                <a:latin typeface="Inter" panose="020B0502030000000004" pitchFamily="34" charset="0"/>
              </a:rPr>
              <a:t>Project specific Tech Stacks are often very useful and can be a great way to maintain clarity without over complicating an organizational tech stack.</a:t>
            </a:r>
          </a:p>
          <a:p>
            <a:pPr marL="285750" indent="-285750">
              <a:spcBef>
                <a:spcPts val="600"/>
              </a:spcBef>
              <a:spcAft>
                <a:spcPts val="600"/>
              </a:spcAft>
              <a:buFont typeface="Arial" panose="020B0604020202020204" pitchFamily="34" charset="0"/>
              <a:buChar char="•"/>
            </a:pPr>
            <a:r>
              <a:rPr lang="en-US" dirty="0">
                <a:solidFill>
                  <a:schemeClr val="bg1"/>
                </a:solidFill>
                <a:latin typeface="Inter" panose="020B0502030000000004" pitchFamily="34" charset="0"/>
              </a:rPr>
              <a:t>This should not be a wish list or an organizational chart.</a:t>
            </a:r>
          </a:p>
          <a:p>
            <a:pPr marL="285750" indent="-285750">
              <a:buFont typeface="Arial" panose="020B0604020202020204" pitchFamily="34" charset="0"/>
              <a:buChar char="•"/>
            </a:pPr>
            <a:endParaRPr lang="en-US" dirty="0">
              <a:solidFill>
                <a:srgbClr val="000000"/>
              </a:solidFill>
              <a:latin typeface="Inter" panose="020B0502030000000004" pitchFamily="34" charset="0"/>
            </a:endParaRPr>
          </a:p>
        </p:txBody>
      </p:sp>
    </p:spTree>
    <p:extLst>
      <p:ext uri="{BB962C8B-B14F-4D97-AF65-F5344CB8AC3E}">
        <p14:creationId xmlns:p14="http://schemas.microsoft.com/office/powerpoint/2010/main" val="2261969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29000">
              <a:schemeClr val="tx1"/>
            </a:gs>
            <a:gs pos="74000">
              <a:schemeClr val="bg2">
                <a:lumMod val="50000"/>
              </a:schemeClr>
            </a:gs>
            <a:gs pos="83000">
              <a:schemeClr val="bg2">
                <a:lumMod val="75000"/>
              </a:schemeClr>
            </a:gs>
            <a:gs pos="100000">
              <a:schemeClr val="bg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97C75-F6B0-E9C6-95C8-6EE6EAE33CF3}"/>
              </a:ext>
            </a:extLst>
          </p:cNvPr>
          <p:cNvSpPr txBox="1">
            <a:spLocks/>
          </p:cNvSpPr>
          <p:nvPr/>
        </p:nvSpPr>
        <p:spPr>
          <a:xfrm>
            <a:off x="701037" y="205188"/>
            <a:ext cx="10515600" cy="662781"/>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Sharp Sans Disp No2" pitchFamily="2" charset="77"/>
                <a:ea typeface="Sharp Sans Disp No2" pitchFamily="2" charset="77"/>
                <a:cs typeface="Sharp Sans Disp No2" pitchFamily="2" charset="77"/>
              </a:rPr>
              <a:t>Identify Work Groups</a:t>
            </a:r>
          </a:p>
        </p:txBody>
      </p:sp>
      <p:pic>
        <p:nvPicPr>
          <p:cNvPr id="5" name="Picture 4">
            <a:extLst>
              <a:ext uri="{FF2B5EF4-FFF2-40B4-BE49-F238E27FC236}">
                <a16:creationId xmlns:a16="http://schemas.microsoft.com/office/drawing/2014/main" id="{C517A49F-C53E-98D4-304E-C13273073C88}"/>
              </a:ext>
            </a:extLst>
          </p:cNvPr>
          <p:cNvPicPr>
            <a:picLocks noChangeAspect="1"/>
          </p:cNvPicPr>
          <p:nvPr/>
        </p:nvPicPr>
        <p:blipFill>
          <a:blip r:embed="rId2"/>
          <a:stretch>
            <a:fillRect/>
          </a:stretch>
        </p:blipFill>
        <p:spPr>
          <a:xfrm>
            <a:off x="3669481" y="2424226"/>
            <a:ext cx="8120416" cy="369769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74670DA-DB9C-0776-FF7C-F8EE90618D2B}"/>
              </a:ext>
            </a:extLst>
          </p:cNvPr>
          <p:cNvSpPr txBox="1"/>
          <p:nvPr/>
        </p:nvSpPr>
        <p:spPr>
          <a:xfrm>
            <a:off x="308678" y="1338348"/>
            <a:ext cx="8081351" cy="1384995"/>
          </a:xfrm>
          <a:prstGeom prst="rect">
            <a:avLst/>
          </a:prstGeom>
          <a:noFill/>
        </p:spPr>
        <p:txBody>
          <a:bodyPr wrap="square">
            <a:spAutoFit/>
          </a:bodyPr>
          <a:lstStyle/>
          <a:p>
            <a:pPr algn="l"/>
            <a:r>
              <a:rPr lang="en-US" sz="2400" b="1" dirty="0">
                <a:solidFill>
                  <a:schemeClr val="bg1"/>
                </a:solidFill>
                <a:latin typeface="Inter" panose="020B0502030000000004" pitchFamily="34" charset="0"/>
              </a:rPr>
              <a:t>Group teams that share similar functions t</a:t>
            </a:r>
            <a:r>
              <a:rPr lang="en-US" sz="2400" b="1" i="0" dirty="0">
                <a:solidFill>
                  <a:schemeClr val="bg1"/>
                </a:solidFill>
                <a:effectLst/>
                <a:latin typeface="Inter" panose="020B0502030000000004" pitchFamily="34" charset="0"/>
              </a:rPr>
              <a:t>ypically departments, but can be task groups</a:t>
            </a:r>
            <a:r>
              <a:rPr lang="en-US" b="1" i="0" dirty="0">
                <a:solidFill>
                  <a:schemeClr val="bg1"/>
                </a:solidFill>
                <a:effectLst/>
                <a:latin typeface="Inter" panose="020B0502030000000004" pitchFamily="34" charset="0"/>
              </a:rPr>
              <a:t> </a:t>
            </a:r>
          </a:p>
          <a:p>
            <a:pPr algn="l"/>
            <a:endParaRPr lang="en-US" b="1" dirty="0">
              <a:solidFill>
                <a:srgbClr val="000000"/>
              </a:solidFill>
              <a:latin typeface="Inter" panose="020B0502030000000004" pitchFamily="34" charset="0"/>
            </a:endParaRPr>
          </a:p>
          <a:p>
            <a:pPr algn="l"/>
            <a:endParaRPr lang="en-US" b="1" i="0" dirty="0">
              <a:solidFill>
                <a:srgbClr val="000000"/>
              </a:solidFill>
              <a:effectLst/>
              <a:latin typeface="Inter" panose="020B0502030000000004" pitchFamily="34" charset="0"/>
            </a:endParaRPr>
          </a:p>
        </p:txBody>
      </p:sp>
      <p:sp>
        <p:nvSpPr>
          <p:cNvPr id="7" name="TextBox 6">
            <a:extLst>
              <a:ext uri="{FF2B5EF4-FFF2-40B4-BE49-F238E27FC236}">
                <a16:creationId xmlns:a16="http://schemas.microsoft.com/office/drawing/2014/main" id="{D5BBEBFF-7E91-3780-C424-42D4E54456CB}"/>
              </a:ext>
            </a:extLst>
          </p:cNvPr>
          <p:cNvSpPr txBox="1"/>
          <p:nvPr/>
        </p:nvSpPr>
        <p:spPr>
          <a:xfrm>
            <a:off x="269613" y="2426498"/>
            <a:ext cx="3360803" cy="3416320"/>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latin typeface="Inter" panose="020B0502030000000004" pitchFamily="34" charset="0"/>
              </a:rPr>
              <a:t>Not all members of a group need to use the software</a:t>
            </a:r>
          </a:p>
          <a:p>
            <a:pPr marL="285750" indent="-285750">
              <a:buFont typeface="Arial" panose="020B0604020202020204" pitchFamily="34" charset="0"/>
              <a:buChar char="•"/>
            </a:pPr>
            <a:endParaRPr lang="en-US" dirty="0">
              <a:solidFill>
                <a:schemeClr val="bg1"/>
              </a:solidFill>
              <a:latin typeface="Inter" panose="020B0502030000000004" pitchFamily="34" charset="0"/>
            </a:endParaRPr>
          </a:p>
          <a:p>
            <a:pPr marL="285750" indent="-285750">
              <a:buFont typeface="Arial" panose="020B0604020202020204" pitchFamily="34" charset="0"/>
              <a:buChar char="•"/>
            </a:pPr>
            <a:r>
              <a:rPr lang="en-US" i="0" dirty="0">
                <a:solidFill>
                  <a:schemeClr val="bg1"/>
                </a:solidFill>
                <a:effectLst/>
                <a:latin typeface="Inter" panose="020B0502030000000004" pitchFamily="34" charset="0"/>
              </a:rPr>
              <a:t>Where possible match prosses groupings</a:t>
            </a:r>
          </a:p>
          <a:p>
            <a:pPr marL="285750" indent="-285750">
              <a:buFont typeface="Arial" panose="020B0604020202020204" pitchFamily="34" charset="0"/>
              <a:buChar char="•"/>
            </a:pPr>
            <a:endParaRPr lang="en-US" dirty="0">
              <a:solidFill>
                <a:schemeClr val="bg1"/>
              </a:solidFill>
              <a:latin typeface="Inter" panose="020B0502030000000004" pitchFamily="34" charset="0"/>
            </a:endParaRPr>
          </a:p>
          <a:p>
            <a:pPr marL="285750" indent="-285750">
              <a:buFont typeface="Arial" panose="020B0604020202020204" pitchFamily="34" charset="0"/>
              <a:buChar char="•"/>
            </a:pPr>
            <a:r>
              <a:rPr lang="en-US" i="0" dirty="0">
                <a:solidFill>
                  <a:schemeClr val="bg1"/>
                </a:solidFill>
                <a:effectLst/>
                <a:latin typeface="Inter" panose="020B0502030000000004" pitchFamily="34" charset="0"/>
              </a:rPr>
              <a:t>Groups should be easily identifiable to team members</a:t>
            </a:r>
          </a:p>
          <a:p>
            <a:pPr marL="285750" indent="-285750">
              <a:buFont typeface="Arial" panose="020B0604020202020204" pitchFamily="34" charset="0"/>
              <a:buChar char="•"/>
            </a:pPr>
            <a:endParaRPr lang="en-US" dirty="0">
              <a:solidFill>
                <a:schemeClr val="bg1"/>
              </a:solidFill>
              <a:latin typeface="Inter" panose="020B0502030000000004" pitchFamily="34" charset="0"/>
            </a:endParaRPr>
          </a:p>
          <a:p>
            <a:pPr marL="285750" indent="-285750">
              <a:buFont typeface="Arial" panose="020B0604020202020204" pitchFamily="34" charset="0"/>
              <a:buChar char="•"/>
            </a:pPr>
            <a:r>
              <a:rPr lang="en-US" dirty="0">
                <a:solidFill>
                  <a:schemeClr val="bg1"/>
                </a:solidFill>
                <a:latin typeface="Inter" panose="020B0502030000000004" pitchFamily="34" charset="0"/>
              </a:rPr>
              <a:t>This is not an org chart!!!</a:t>
            </a:r>
          </a:p>
        </p:txBody>
      </p:sp>
    </p:spTree>
    <p:extLst>
      <p:ext uri="{BB962C8B-B14F-4D97-AF65-F5344CB8AC3E}">
        <p14:creationId xmlns:p14="http://schemas.microsoft.com/office/powerpoint/2010/main" val="1354574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29000">
              <a:schemeClr val="tx1"/>
            </a:gs>
            <a:gs pos="74000">
              <a:schemeClr val="bg2">
                <a:lumMod val="50000"/>
              </a:schemeClr>
            </a:gs>
            <a:gs pos="83000">
              <a:schemeClr val="bg2">
                <a:lumMod val="75000"/>
              </a:schemeClr>
            </a:gs>
            <a:gs pos="100000">
              <a:schemeClr val="bg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97C75-F6B0-E9C6-95C8-6EE6EAE33CF3}"/>
              </a:ext>
            </a:extLst>
          </p:cNvPr>
          <p:cNvSpPr txBox="1">
            <a:spLocks/>
          </p:cNvSpPr>
          <p:nvPr/>
        </p:nvSpPr>
        <p:spPr>
          <a:xfrm>
            <a:off x="701037" y="205188"/>
            <a:ext cx="10515600" cy="662781"/>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Sharp Sans Disp No2" pitchFamily="2" charset="77"/>
                <a:ea typeface="Sharp Sans Disp No2" pitchFamily="2" charset="77"/>
                <a:cs typeface="Sharp Sans Disp No2" pitchFamily="2" charset="77"/>
              </a:rPr>
              <a:t>Technology Survey</a:t>
            </a:r>
          </a:p>
        </p:txBody>
      </p:sp>
      <p:pic>
        <p:nvPicPr>
          <p:cNvPr id="3" name="Picture 2">
            <a:extLst>
              <a:ext uri="{FF2B5EF4-FFF2-40B4-BE49-F238E27FC236}">
                <a16:creationId xmlns:a16="http://schemas.microsoft.com/office/drawing/2014/main" id="{3D2EBA17-ED53-0CBD-FE41-DE0C1C1A27E5}"/>
              </a:ext>
            </a:extLst>
          </p:cNvPr>
          <p:cNvPicPr>
            <a:picLocks noChangeAspect="1"/>
          </p:cNvPicPr>
          <p:nvPr/>
        </p:nvPicPr>
        <p:blipFill rotWithShape="1">
          <a:blip r:embed="rId2"/>
          <a:srcRect r="37997"/>
          <a:stretch/>
        </p:blipFill>
        <p:spPr>
          <a:xfrm>
            <a:off x="6361528" y="1977533"/>
            <a:ext cx="5724884" cy="420444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FA34FB71-3342-CCA4-23B3-6F818E0F17A3}"/>
              </a:ext>
            </a:extLst>
          </p:cNvPr>
          <p:cNvSpPr txBox="1"/>
          <p:nvPr/>
        </p:nvSpPr>
        <p:spPr>
          <a:xfrm>
            <a:off x="-65007" y="1976083"/>
            <a:ext cx="6227826" cy="4108817"/>
          </a:xfrm>
          <a:prstGeom prst="rect">
            <a:avLst/>
          </a:prstGeom>
          <a:noFill/>
        </p:spPr>
        <p:txBody>
          <a:bodyPr wrap="square">
            <a:spAutoFit/>
          </a:bodyPr>
          <a:lstStyle/>
          <a:p>
            <a:pPr algn="l"/>
            <a:endParaRPr lang="en-US" b="1" dirty="0">
              <a:solidFill>
                <a:schemeClr val="bg1"/>
              </a:solidFill>
              <a:latin typeface="Inter" panose="020B0502030000000004" pitchFamily="34" charset="0"/>
            </a:endParaRPr>
          </a:p>
          <a:p>
            <a:pPr marL="742950" lvl="1" indent="-285750">
              <a:spcBef>
                <a:spcPts val="600"/>
              </a:spcBef>
              <a:buFont typeface="Arial" panose="020B0604020202020204" pitchFamily="34" charset="0"/>
              <a:buChar char="•"/>
            </a:pPr>
            <a:r>
              <a:rPr lang="en-US" i="0" dirty="0">
                <a:solidFill>
                  <a:schemeClr val="bg1"/>
                </a:solidFill>
                <a:effectLst/>
                <a:latin typeface="Inter" panose="020B0502030000000004" pitchFamily="34" charset="0"/>
              </a:rPr>
              <a:t>Name of application or hardware and provider </a:t>
            </a:r>
          </a:p>
          <a:p>
            <a:pPr marL="742950" lvl="1" indent="-285750">
              <a:spcBef>
                <a:spcPts val="600"/>
              </a:spcBef>
              <a:buFont typeface="Arial" panose="020B0604020202020204" pitchFamily="34" charset="0"/>
              <a:buChar char="•"/>
            </a:pPr>
            <a:r>
              <a:rPr lang="en-US" dirty="0">
                <a:solidFill>
                  <a:schemeClr val="bg1"/>
                </a:solidFill>
                <a:latin typeface="Inter" panose="020B0502030000000004" pitchFamily="34" charset="0"/>
              </a:rPr>
              <a:t>Uses/jobs that software preforms</a:t>
            </a:r>
          </a:p>
          <a:p>
            <a:pPr marL="742950" lvl="1" indent="-285750">
              <a:spcBef>
                <a:spcPts val="600"/>
              </a:spcBef>
              <a:buFont typeface="Arial" panose="020B0604020202020204" pitchFamily="34" charset="0"/>
              <a:buChar char="•"/>
            </a:pPr>
            <a:r>
              <a:rPr lang="en-US" dirty="0">
                <a:solidFill>
                  <a:schemeClr val="bg1"/>
                </a:solidFill>
                <a:latin typeface="Inter" panose="020B0502030000000004" pitchFamily="34" charset="0"/>
              </a:rPr>
              <a:t>Groups impacted / number of users </a:t>
            </a:r>
          </a:p>
          <a:p>
            <a:pPr marL="742950" lvl="1" indent="-285750">
              <a:spcBef>
                <a:spcPts val="600"/>
              </a:spcBef>
              <a:buFont typeface="Arial" panose="020B0604020202020204" pitchFamily="34" charset="0"/>
              <a:buChar char="•"/>
            </a:pPr>
            <a:r>
              <a:rPr lang="en-US" dirty="0">
                <a:solidFill>
                  <a:schemeClr val="bg1"/>
                </a:solidFill>
                <a:latin typeface="Inter" panose="020B0502030000000004" pitchFamily="34" charset="0"/>
              </a:rPr>
              <a:t>Software dependencies and dependents</a:t>
            </a:r>
            <a:endParaRPr lang="en-US" i="0" dirty="0">
              <a:solidFill>
                <a:schemeClr val="bg1"/>
              </a:solidFill>
              <a:effectLst/>
              <a:latin typeface="Inter" panose="020B0502030000000004" pitchFamily="34" charset="0"/>
            </a:endParaRPr>
          </a:p>
          <a:p>
            <a:pPr marL="742950" lvl="1" indent="-285750">
              <a:spcBef>
                <a:spcPts val="600"/>
              </a:spcBef>
              <a:buFont typeface="Arial" panose="020B0604020202020204" pitchFamily="34" charset="0"/>
              <a:buChar char="•"/>
            </a:pPr>
            <a:r>
              <a:rPr lang="en-US" dirty="0">
                <a:solidFill>
                  <a:schemeClr val="bg1"/>
                </a:solidFill>
                <a:latin typeface="Inter" panose="020B0502030000000004" pitchFamily="34" charset="0"/>
              </a:rPr>
              <a:t>Interrelationships with other technology</a:t>
            </a:r>
          </a:p>
          <a:p>
            <a:pPr marL="742950" lvl="1" indent="-285750">
              <a:spcBef>
                <a:spcPts val="600"/>
              </a:spcBef>
              <a:buFont typeface="Arial" panose="020B0604020202020204" pitchFamily="34" charset="0"/>
              <a:buChar char="•"/>
            </a:pPr>
            <a:r>
              <a:rPr lang="en-US" dirty="0">
                <a:solidFill>
                  <a:schemeClr val="bg1"/>
                </a:solidFill>
                <a:latin typeface="Inter" panose="020B0502030000000004" pitchFamily="34" charset="0"/>
              </a:rPr>
              <a:t>Costs - Purchase,</a:t>
            </a:r>
            <a:r>
              <a:rPr lang="en-US" i="0" dirty="0">
                <a:solidFill>
                  <a:schemeClr val="bg1"/>
                </a:solidFill>
                <a:effectLst/>
                <a:latin typeface="Inter" panose="020B0502030000000004" pitchFamily="34" charset="0"/>
              </a:rPr>
              <a:t> maintenance, and subscription and renewal schedule</a:t>
            </a:r>
          </a:p>
          <a:p>
            <a:pPr marL="742950" lvl="1" indent="-285750">
              <a:spcBef>
                <a:spcPts val="600"/>
              </a:spcBef>
              <a:buFont typeface="Arial" panose="020B0604020202020204" pitchFamily="34" charset="0"/>
              <a:buChar char="•"/>
            </a:pPr>
            <a:r>
              <a:rPr lang="en-US" dirty="0">
                <a:solidFill>
                  <a:schemeClr val="bg1"/>
                </a:solidFill>
                <a:latin typeface="Inter" panose="020B0502030000000004" pitchFamily="34" charset="0"/>
              </a:rPr>
              <a:t>Hardware required </a:t>
            </a:r>
          </a:p>
          <a:p>
            <a:pPr marL="742950" lvl="1" indent="-285750">
              <a:spcBef>
                <a:spcPts val="600"/>
              </a:spcBef>
              <a:buFont typeface="Arial" panose="020B0604020202020204" pitchFamily="34" charset="0"/>
              <a:buChar char="•"/>
            </a:pPr>
            <a:endParaRPr lang="en-US" dirty="0">
              <a:solidFill>
                <a:schemeClr val="bg1"/>
              </a:solidFill>
              <a:latin typeface="Inter" panose="020B0502030000000004" pitchFamily="34" charset="0"/>
            </a:endParaRPr>
          </a:p>
          <a:p>
            <a:pPr lvl="1">
              <a:spcBef>
                <a:spcPts val="600"/>
              </a:spcBef>
            </a:pPr>
            <a:r>
              <a:rPr lang="en-US" dirty="0">
                <a:solidFill>
                  <a:schemeClr val="bg1"/>
                </a:solidFill>
                <a:latin typeface="Inter" panose="020B0502030000000004" pitchFamily="34" charset="0"/>
              </a:rPr>
              <a:t>**Add more over time not everything needs shown in the diagram** </a:t>
            </a:r>
          </a:p>
        </p:txBody>
      </p:sp>
      <p:sp>
        <p:nvSpPr>
          <p:cNvPr id="8" name="TextBox 7">
            <a:extLst>
              <a:ext uri="{FF2B5EF4-FFF2-40B4-BE49-F238E27FC236}">
                <a16:creationId xmlns:a16="http://schemas.microsoft.com/office/drawing/2014/main" id="{8C78F8D1-3441-AF6A-C616-E666243CE335}"/>
              </a:ext>
            </a:extLst>
          </p:cNvPr>
          <p:cNvSpPr txBox="1"/>
          <p:nvPr/>
        </p:nvSpPr>
        <p:spPr>
          <a:xfrm>
            <a:off x="212436" y="1331202"/>
            <a:ext cx="6654275" cy="646331"/>
          </a:xfrm>
          <a:prstGeom prst="rect">
            <a:avLst/>
          </a:prstGeom>
          <a:noFill/>
        </p:spPr>
        <p:txBody>
          <a:bodyPr wrap="square">
            <a:spAutoFit/>
          </a:bodyPr>
          <a:lstStyle/>
          <a:p>
            <a:pPr algn="l"/>
            <a:r>
              <a:rPr lang="en-US" sz="1800" b="1" dirty="0">
                <a:solidFill>
                  <a:schemeClr val="bg1"/>
                </a:solidFill>
                <a:latin typeface="Inter" panose="020B0502030000000004" pitchFamily="34" charset="0"/>
              </a:rPr>
              <a:t>Identify technology assumed to be in use and list relevant </a:t>
            </a:r>
            <a:r>
              <a:rPr lang="en-US" sz="1800" b="1" dirty="0">
                <a:solidFill>
                  <a:srgbClr val="000000"/>
                </a:solidFill>
                <a:latin typeface="Inter" panose="020B0502030000000004" pitchFamily="34" charset="0"/>
              </a:rPr>
              <a:t>information and features </a:t>
            </a:r>
          </a:p>
        </p:txBody>
      </p:sp>
    </p:spTree>
    <p:extLst>
      <p:ext uri="{BB962C8B-B14F-4D97-AF65-F5344CB8AC3E}">
        <p14:creationId xmlns:p14="http://schemas.microsoft.com/office/powerpoint/2010/main" val="1573066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29000">
              <a:schemeClr val="tx1"/>
            </a:gs>
            <a:gs pos="74000">
              <a:schemeClr val="bg2">
                <a:lumMod val="50000"/>
              </a:schemeClr>
            </a:gs>
            <a:gs pos="83000">
              <a:schemeClr val="bg2">
                <a:lumMod val="75000"/>
              </a:schemeClr>
            </a:gs>
            <a:gs pos="100000">
              <a:schemeClr val="bg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97C75-F6B0-E9C6-95C8-6EE6EAE33CF3}"/>
              </a:ext>
            </a:extLst>
          </p:cNvPr>
          <p:cNvSpPr txBox="1">
            <a:spLocks/>
          </p:cNvSpPr>
          <p:nvPr/>
        </p:nvSpPr>
        <p:spPr>
          <a:xfrm>
            <a:off x="701037" y="205188"/>
            <a:ext cx="10515600" cy="662781"/>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Sharp Sans Disp No2" pitchFamily="2" charset="77"/>
                <a:ea typeface="Sharp Sans Disp No2" pitchFamily="2" charset="77"/>
                <a:cs typeface="Sharp Sans Disp No2" pitchFamily="2" charset="77"/>
              </a:rPr>
              <a:t>Identify Jobs to be done</a:t>
            </a:r>
          </a:p>
        </p:txBody>
      </p:sp>
      <p:pic>
        <p:nvPicPr>
          <p:cNvPr id="5" name="Picture 4">
            <a:extLst>
              <a:ext uri="{FF2B5EF4-FFF2-40B4-BE49-F238E27FC236}">
                <a16:creationId xmlns:a16="http://schemas.microsoft.com/office/drawing/2014/main" id="{B56B71FC-BFB2-0334-6625-52F1247E7B8B}"/>
              </a:ext>
            </a:extLst>
          </p:cNvPr>
          <p:cNvPicPr>
            <a:picLocks noChangeAspect="1"/>
          </p:cNvPicPr>
          <p:nvPr/>
        </p:nvPicPr>
        <p:blipFill rotWithShape="1">
          <a:blip r:embed="rId2"/>
          <a:srcRect r="37548"/>
          <a:stretch/>
        </p:blipFill>
        <p:spPr>
          <a:xfrm>
            <a:off x="6096000" y="2179416"/>
            <a:ext cx="5920431" cy="4316815"/>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4E814DB8-1011-A30F-DCF2-390A68397467}"/>
              </a:ext>
            </a:extLst>
          </p:cNvPr>
          <p:cNvSpPr txBox="1"/>
          <p:nvPr/>
        </p:nvSpPr>
        <p:spPr>
          <a:xfrm>
            <a:off x="292393" y="1717751"/>
            <a:ext cx="7311794" cy="461665"/>
          </a:xfrm>
          <a:prstGeom prst="rect">
            <a:avLst/>
          </a:prstGeom>
          <a:noFill/>
        </p:spPr>
        <p:txBody>
          <a:bodyPr wrap="square">
            <a:spAutoFit/>
          </a:bodyPr>
          <a:lstStyle/>
          <a:p>
            <a:pPr algn="l"/>
            <a:r>
              <a:rPr lang="en-US" sz="2400" b="1" dirty="0">
                <a:solidFill>
                  <a:schemeClr val="bg1"/>
                </a:solidFill>
                <a:latin typeface="Inter" panose="020B0502030000000004" pitchFamily="34" charset="0"/>
              </a:rPr>
              <a:t>List jobs / uses of technology based on survey</a:t>
            </a:r>
            <a:endParaRPr lang="en-US" b="1" dirty="0">
              <a:solidFill>
                <a:schemeClr val="bg1"/>
              </a:solidFill>
              <a:latin typeface="Inter" panose="020B0502030000000004" pitchFamily="34" charset="0"/>
            </a:endParaRPr>
          </a:p>
        </p:txBody>
      </p:sp>
      <p:sp>
        <p:nvSpPr>
          <p:cNvPr id="7" name="TextBox 6">
            <a:extLst>
              <a:ext uri="{FF2B5EF4-FFF2-40B4-BE49-F238E27FC236}">
                <a16:creationId xmlns:a16="http://schemas.microsoft.com/office/drawing/2014/main" id="{E12CDF7F-D7B9-623E-C0D0-EC15AB76A54F}"/>
              </a:ext>
            </a:extLst>
          </p:cNvPr>
          <p:cNvSpPr txBox="1"/>
          <p:nvPr/>
        </p:nvSpPr>
        <p:spPr>
          <a:xfrm>
            <a:off x="196912" y="2397296"/>
            <a:ext cx="5616575" cy="4108817"/>
          </a:xfrm>
          <a:prstGeom prst="rect">
            <a:avLst/>
          </a:prstGeom>
          <a:noFill/>
        </p:spPr>
        <p:txBody>
          <a:bodyPr wrap="square">
            <a:spAutoFit/>
          </a:bodyPr>
          <a:lstStyle/>
          <a:p>
            <a:pPr marL="742950" lvl="1" indent="-285750">
              <a:spcBef>
                <a:spcPts val="600"/>
              </a:spcBef>
              <a:buFont typeface="Arial" panose="020B0604020202020204" pitchFamily="34" charset="0"/>
              <a:buChar char="•"/>
            </a:pPr>
            <a:r>
              <a:rPr lang="en-US" dirty="0">
                <a:solidFill>
                  <a:schemeClr val="bg1"/>
                </a:solidFill>
                <a:latin typeface="Inter" panose="020B0502030000000004" pitchFamily="34" charset="0"/>
              </a:rPr>
              <a:t>Should be 3-6 words </a:t>
            </a:r>
          </a:p>
          <a:p>
            <a:pPr marL="742950" lvl="1" indent="-285750">
              <a:spcBef>
                <a:spcPts val="600"/>
              </a:spcBef>
              <a:buFont typeface="Arial" panose="020B0604020202020204" pitchFamily="34" charset="0"/>
              <a:buChar char="•"/>
            </a:pPr>
            <a:r>
              <a:rPr lang="en-US" dirty="0">
                <a:solidFill>
                  <a:schemeClr val="bg1"/>
                </a:solidFill>
                <a:latin typeface="Inter" panose="020B0502030000000004" pitchFamily="34" charset="0"/>
              </a:rPr>
              <a:t>Should be general terminology </a:t>
            </a:r>
          </a:p>
          <a:p>
            <a:pPr marL="742950" lvl="1" indent="-285750">
              <a:spcBef>
                <a:spcPts val="600"/>
              </a:spcBef>
              <a:buFont typeface="Arial" panose="020B0604020202020204" pitchFamily="34" charset="0"/>
              <a:buChar char="•"/>
            </a:pPr>
            <a:r>
              <a:rPr lang="en-US" dirty="0">
                <a:solidFill>
                  <a:schemeClr val="bg1"/>
                </a:solidFill>
                <a:latin typeface="Inter" panose="020B0502030000000004" pitchFamily="34" charset="0"/>
              </a:rPr>
              <a:t>Be consistent between Work groups</a:t>
            </a:r>
          </a:p>
          <a:p>
            <a:pPr marL="742950" lvl="1" indent="-285750">
              <a:spcBef>
                <a:spcPts val="600"/>
              </a:spcBef>
              <a:buFont typeface="Arial" panose="020B0604020202020204" pitchFamily="34" charset="0"/>
              <a:buChar char="•"/>
            </a:pPr>
            <a:r>
              <a:rPr lang="en-US" dirty="0">
                <a:solidFill>
                  <a:schemeClr val="bg1"/>
                </a:solidFill>
                <a:latin typeface="Inter" panose="020B0502030000000004" pitchFamily="34" charset="0"/>
              </a:rPr>
              <a:t>Color code duplicates</a:t>
            </a:r>
          </a:p>
          <a:p>
            <a:pPr marL="742950" lvl="1" indent="-285750">
              <a:spcBef>
                <a:spcPts val="600"/>
              </a:spcBef>
              <a:buFont typeface="Arial" panose="020B0604020202020204" pitchFamily="34" charset="0"/>
              <a:buChar char="•"/>
            </a:pPr>
            <a:r>
              <a:rPr lang="en-US" dirty="0">
                <a:solidFill>
                  <a:schemeClr val="bg1"/>
                </a:solidFill>
                <a:latin typeface="Inter" panose="020B0502030000000004" pitchFamily="34" charset="0"/>
              </a:rPr>
              <a:t>Link to higher level of detail if required </a:t>
            </a:r>
          </a:p>
          <a:p>
            <a:pPr marL="742950" lvl="1" indent="-285750">
              <a:spcBef>
                <a:spcPts val="600"/>
              </a:spcBef>
              <a:buFont typeface="Arial" panose="020B0604020202020204" pitchFamily="34" charset="0"/>
              <a:buChar char="•"/>
            </a:pPr>
            <a:r>
              <a:rPr lang="en-US" dirty="0">
                <a:solidFill>
                  <a:schemeClr val="bg1"/>
                </a:solidFill>
                <a:latin typeface="Inter" panose="020B0502030000000004" pitchFamily="34" charset="0"/>
              </a:rPr>
              <a:t>Avoid wish list items (or color them)</a:t>
            </a:r>
          </a:p>
          <a:p>
            <a:pPr marL="742950" lvl="1" indent="-285750">
              <a:spcBef>
                <a:spcPts val="600"/>
              </a:spcBef>
              <a:buFont typeface="Arial" panose="020B0604020202020204" pitchFamily="34" charset="0"/>
              <a:buChar char="•"/>
            </a:pPr>
            <a:r>
              <a:rPr lang="en-US" dirty="0">
                <a:solidFill>
                  <a:schemeClr val="bg1"/>
                </a:solidFill>
                <a:latin typeface="Inter" panose="020B0502030000000004" pitchFamily="34" charset="0"/>
              </a:rPr>
              <a:t>Avoid general office, incidental or obvious entries or create IT Silo  </a:t>
            </a:r>
          </a:p>
          <a:p>
            <a:pPr marL="742950" lvl="1" indent="-285750">
              <a:spcBef>
                <a:spcPts val="600"/>
              </a:spcBef>
              <a:buFont typeface="Arial" panose="020B0604020202020204" pitchFamily="34" charset="0"/>
              <a:buChar char="•"/>
            </a:pPr>
            <a:endParaRPr lang="en-US" dirty="0">
              <a:solidFill>
                <a:schemeClr val="bg1"/>
              </a:solidFill>
              <a:latin typeface="Inter" panose="020B0502030000000004" pitchFamily="34" charset="0"/>
            </a:endParaRPr>
          </a:p>
          <a:p>
            <a:pPr lvl="1">
              <a:spcBef>
                <a:spcPts val="600"/>
              </a:spcBef>
            </a:pPr>
            <a:r>
              <a:rPr lang="en-US" dirty="0">
                <a:solidFill>
                  <a:schemeClr val="bg1"/>
                </a:solidFill>
                <a:latin typeface="Inter" panose="020B0502030000000004" pitchFamily="34" charset="0"/>
              </a:rPr>
              <a:t>** Too many details can diminish the usefulness and longevity of the diagram**</a:t>
            </a:r>
          </a:p>
          <a:p>
            <a:pPr lvl="1">
              <a:spcBef>
                <a:spcPts val="600"/>
              </a:spcBef>
            </a:pPr>
            <a:endParaRPr lang="en-US" dirty="0">
              <a:solidFill>
                <a:srgbClr val="000000"/>
              </a:solidFill>
              <a:latin typeface="Inter" panose="020B0502030000000004" pitchFamily="34" charset="0"/>
            </a:endParaRPr>
          </a:p>
        </p:txBody>
      </p:sp>
    </p:spTree>
    <p:extLst>
      <p:ext uri="{BB962C8B-B14F-4D97-AF65-F5344CB8AC3E}">
        <p14:creationId xmlns:p14="http://schemas.microsoft.com/office/powerpoint/2010/main" val="655975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29000">
              <a:schemeClr val="tx1"/>
            </a:gs>
            <a:gs pos="74000">
              <a:schemeClr val="bg2">
                <a:lumMod val="50000"/>
              </a:schemeClr>
            </a:gs>
            <a:gs pos="83000">
              <a:schemeClr val="bg2">
                <a:lumMod val="75000"/>
              </a:schemeClr>
            </a:gs>
            <a:gs pos="100000">
              <a:schemeClr val="bg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97C75-F6B0-E9C6-95C8-6EE6EAE33CF3}"/>
              </a:ext>
            </a:extLst>
          </p:cNvPr>
          <p:cNvSpPr txBox="1">
            <a:spLocks/>
          </p:cNvSpPr>
          <p:nvPr/>
        </p:nvSpPr>
        <p:spPr>
          <a:xfrm>
            <a:off x="701037" y="205188"/>
            <a:ext cx="10515600" cy="662781"/>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Sharp Sans Disp No2" pitchFamily="2" charset="77"/>
                <a:ea typeface="Sharp Sans Disp No2" pitchFamily="2" charset="77"/>
                <a:cs typeface="Sharp Sans Disp No2" pitchFamily="2" charset="77"/>
              </a:rPr>
              <a:t>Identify potential jobs to be done</a:t>
            </a:r>
          </a:p>
        </p:txBody>
      </p:sp>
      <p:pic>
        <p:nvPicPr>
          <p:cNvPr id="3" name="Picture 2">
            <a:extLst>
              <a:ext uri="{FF2B5EF4-FFF2-40B4-BE49-F238E27FC236}">
                <a16:creationId xmlns:a16="http://schemas.microsoft.com/office/drawing/2014/main" id="{5C99B0A1-04D1-8F53-9559-1C209969BDCA}"/>
              </a:ext>
            </a:extLst>
          </p:cNvPr>
          <p:cNvPicPr>
            <a:picLocks noChangeAspect="1"/>
          </p:cNvPicPr>
          <p:nvPr/>
        </p:nvPicPr>
        <p:blipFill>
          <a:blip r:embed="rId2"/>
          <a:stretch>
            <a:fillRect/>
          </a:stretch>
        </p:blipFill>
        <p:spPr>
          <a:xfrm>
            <a:off x="810629" y="2368737"/>
            <a:ext cx="10570742" cy="397931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C507A54E-DBC0-9A12-BCC9-8F60EEE58246}"/>
              </a:ext>
            </a:extLst>
          </p:cNvPr>
          <p:cNvSpPr txBox="1"/>
          <p:nvPr/>
        </p:nvSpPr>
        <p:spPr>
          <a:xfrm>
            <a:off x="628799" y="1629665"/>
            <a:ext cx="10934401" cy="369332"/>
          </a:xfrm>
          <a:prstGeom prst="rect">
            <a:avLst/>
          </a:prstGeom>
          <a:noFill/>
        </p:spPr>
        <p:txBody>
          <a:bodyPr wrap="square">
            <a:spAutoFit/>
          </a:bodyPr>
          <a:lstStyle/>
          <a:p>
            <a:r>
              <a:rPr lang="en-US" sz="1800" b="1" dirty="0">
                <a:solidFill>
                  <a:schemeClr val="bg1"/>
                </a:solidFill>
                <a:latin typeface="Inter" panose="020B0502030000000004" pitchFamily="34" charset="0"/>
              </a:rPr>
              <a:t>List possible or desired jobs / uses of technology based on process review and team requests</a:t>
            </a:r>
            <a:endParaRPr lang="en-US" b="1" dirty="0">
              <a:solidFill>
                <a:schemeClr val="bg1"/>
              </a:solidFill>
              <a:latin typeface="Inter" panose="020B0502030000000004" pitchFamily="34" charset="0"/>
            </a:endParaRPr>
          </a:p>
        </p:txBody>
      </p:sp>
    </p:spTree>
    <p:extLst>
      <p:ext uri="{BB962C8B-B14F-4D97-AF65-F5344CB8AC3E}">
        <p14:creationId xmlns:p14="http://schemas.microsoft.com/office/powerpoint/2010/main" val="3974018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29000">
              <a:schemeClr val="tx1"/>
            </a:gs>
            <a:gs pos="74000">
              <a:schemeClr val="bg2">
                <a:lumMod val="50000"/>
              </a:schemeClr>
            </a:gs>
            <a:gs pos="83000">
              <a:schemeClr val="bg2">
                <a:lumMod val="75000"/>
              </a:schemeClr>
            </a:gs>
            <a:gs pos="100000">
              <a:schemeClr val="bg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97C75-F6B0-E9C6-95C8-6EE6EAE33CF3}"/>
              </a:ext>
            </a:extLst>
          </p:cNvPr>
          <p:cNvSpPr txBox="1">
            <a:spLocks/>
          </p:cNvSpPr>
          <p:nvPr/>
        </p:nvSpPr>
        <p:spPr>
          <a:xfrm>
            <a:off x="701037" y="205188"/>
            <a:ext cx="10515600" cy="662781"/>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Sharp Sans Disp No2" pitchFamily="2" charset="77"/>
                <a:ea typeface="Sharp Sans Disp No2" pitchFamily="2" charset="77"/>
                <a:cs typeface="Sharp Sans Disp No2" pitchFamily="2" charset="77"/>
              </a:rPr>
              <a:t>Talking Tech </a:t>
            </a:r>
          </a:p>
        </p:txBody>
      </p:sp>
      <p:sp>
        <p:nvSpPr>
          <p:cNvPr id="3" name="TextBox 2">
            <a:extLst>
              <a:ext uri="{FF2B5EF4-FFF2-40B4-BE49-F238E27FC236}">
                <a16:creationId xmlns:a16="http://schemas.microsoft.com/office/drawing/2014/main" id="{E5E79E3F-D26D-2B13-4258-002CBB443ABD}"/>
              </a:ext>
            </a:extLst>
          </p:cNvPr>
          <p:cNvSpPr txBox="1"/>
          <p:nvPr/>
        </p:nvSpPr>
        <p:spPr>
          <a:xfrm>
            <a:off x="772925" y="1196713"/>
            <a:ext cx="11419075" cy="1323439"/>
          </a:xfrm>
          <a:prstGeom prst="rect">
            <a:avLst/>
          </a:prstGeom>
          <a:noFill/>
        </p:spPr>
        <p:txBody>
          <a:bodyPr wrap="square">
            <a:spAutoFit/>
          </a:bodyPr>
          <a:lstStyle/>
          <a:p>
            <a:r>
              <a:rPr lang="en-US" sz="4000" b="1" dirty="0">
                <a:solidFill>
                  <a:schemeClr val="bg1"/>
                </a:solidFill>
                <a:latin typeface="+mj-lt"/>
              </a:rPr>
              <a:t>How do you talk tech when you do not know the language? </a:t>
            </a:r>
          </a:p>
        </p:txBody>
      </p:sp>
      <p:sp>
        <p:nvSpPr>
          <p:cNvPr id="4" name="TextBox 3">
            <a:extLst>
              <a:ext uri="{FF2B5EF4-FFF2-40B4-BE49-F238E27FC236}">
                <a16:creationId xmlns:a16="http://schemas.microsoft.com/office/drawing/2014/main" id="{0E72E843-D8AF-9C0B-A0CC-BA7D05A8F4C4}"/>
              </a:ext>
            </a:extLst>
          </p:cNvPr>
          <p:cNvSpPr txBox="1"/>
          <p:nvPr/>
        </p:nvSpPr>
        <p:spPr>
          <a:xfrm>
            <a:off x="816778" y="2848896"/>
            <a:ext cx="10558444" cy="3108543"/>
          </a:xfrm>
          <a:prstGeom prst="rect">
            <a:avLst/>
          </a:prstGeom>
          <a:noFill/>
        </p:spPr>
        <p:txBody>
          <a:bodyPr wrap="square">
            <a:spAutoFit/>
          </a:bodyPr>
          <a:lstStyle/>
          <a:p>
            <a:pPr marL="685800" indent="-685800">
              <a:buFont typeface="Arial" panose="020B0604020202020204" pitchFamily="34" charset="0"/>
              <a:buChar char="•"/>
            </a:pPr>
            <a:r>
              <a:rPr lang="en-US" sz="2800" b="1" dirty="0">
                <a:solidFill>
                  <a:schemeClr val="bg1"/>
                </a:solidFill>
                <a:latin typeface="+mj-lt"/>
              </a:rPr>
              <a:t>Think and Talk about new tech as if it is an employee</a:t>
            </a:r>
          </a:p>
          <a:p>
            <a:pPr lvl="1"/>
            <a:endParaRPr lang="en-US" sz="2800" b="1" dirty="0">
              <a:solidFill>
                <a:schemeClr val="bg1"/>
              </a:solidFill>
              <a:latin typeface="+mj-lt"/>
            </a:endParaRPr>
          </a:p>
          <a:p>
            <a:pPr marL="685800" indent="-685800">
              <a:buFont typeface="Arial" panose="020B0604020202020204" pitchFamily="34" charset="0"/>
              <a:buChar char="•"/>
            </a:pPr>
            <a:r>
              <a:rPr lang="en-US" sz="2800" b="1" dirty="0">
                <a:solidFill>
                  <a:schemeClr val="bg1"/>
                </a:solidFill>
                <a:latin typeface="+mj-lt"/>
              </a:rPr>
              <a:t>Ask Questions in human terms</a:t>
            </a:r>
          </a:p>
          <a:p>
            <a:pPr marL="685800" indent="-685800">
              <a:buFont typeface="Arial" panose="020B0604020202020204" pitchFamily="34" charset="0"/>
              <a:buChar char="•"/>
            </a:pPr>
            <a:endParaRPr lang="en-US" sz="2800" b="1" dirty="0">
              <a:solidFill>
                <a:schemeClr val="bg1"/>
              </a:solidFill>
              <a:latin typeface="+mj-lt"/>
            </a:endParaRPr>
          </a:p>
          <a:p>
            <a:pPr marL="685800" indent="-685800">
              <a:buFont typeface="Arial" panose="020B0604020202020204" pitchFamily="34" charset="0"/>
              <a:buChar char="•"/>
            </a:pPr>
            <a:r>
              <a:rPr lang="en-US" sz="2800" b="1" dirty="0">
                <a:solidFill>
                  <a:schemeClr val="bg1"/>
                </a:solidFill>
                <a:latin typeface="+mj-lt"/>
              </a:rPr>
              <a:t>Refer to jobs not features </a:t>
            </a:r>
          </a:p>
          <a:p>
            <a:pPr marL="685800" indent="-685800">
              <a:buFont typeface="Arial" panose="020B0604020202020204" pitchFamily="34" charset="0"/>
              <a:buChar char="•"/>
            </a:pPr>
            <a:endParaRPr lang="en-US" sz="2800" b="1" dirty="0">
              <a:solidFill>
                <a:schemeClr val="bg1"/>
              </a:solidFill>
              <a:latin typeface="+mj-lt"/>
            </a:endParaRPr>
          </a:p>
          <a:p>
            <a:pPr marL="685800" indent="-685800">
              <a:buFont typeface="Arial" panose="020B0604020202020204" pitchFamily="34" charset="0"/>
              <a:buChar char="•"/>
            </a:pPr>
            <a:r>
              <a:rPr lang="en-US" sz="2800" b="1" dirty="0">
                <a:solidFill>
                  <a:schemeClr val="bg1"/>
                </a:solidFill>
                <a:latin typeface="+mj-lt"/>
              </a:rPr>
              <a:t>Use Qualities vs Specifics </a:t>
            </a:r>
          </a:p>
        </p:txBody>
      </p:sp>
      <p:pic>
        <p:nvPicPr>
          <p:cNvPr id="5" name="Picture 2" descr="Rosetta Stone, Full View | ClipArt ETC">
            <a:extLst>
              <a:ext uri="{FF2B5EF4-FFF2-40B4-BE49-F238E27FC236}">
                <a16:creationId xmlns:a16="http://schemas.microsoft.com/office/drawing/2014/main" id="{7493F66E-D20F-9333-64BC-94EF94CB4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1023" y="3554494"/>
            <a:ext cx="3349508" cy="30511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1545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F34599-4FCB-DA2B-27FD-9B9ED4377B96}"/>
              </a:ext>
            </a:extLst>
          </p:cNvPr>
          <p:cNvSpPr/>
          <p:nvPr/>
        </p:nvSpPr>
        <p:spPr>
          <a:xfrm>
            <a:off x="0" y="-20984"/>
            <a:ext cx="12192000" cy="1278284"/>
          </a:xfrm>
          <a:prstGeom prst="rect">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FBAF91D5-7CE7-D83D-F174-436306003381}"/>
              </a:ext>
            </a:extLst>
          </p:cNvPr>
          <p:cNvSpPr txBox="1">
            <a:spLocks/>
          </p:cNvSpPr>
          <p:nvPr/>
        </p:nvSpPr>
        <p:spPr>
          <a:xfrm>
            <a:off x="838200" y="362702"/>
            <a:ext cx="10515600" cy="662781"/>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Sharp Sans Disp No2" pitchFamily="2" charset="77"/>
                <a:ea typeface="Sharp Sans Disp No2" pitchFamily="2" charset="77"/>
                <a:cs typeface="Sharp Sans Disp No2" pitchFamily="2" charset="77"/>
              </a:rPr>
              <a:t>Language Matters</a:t>
            </a:r>
          </a:p>
        </p:txBody>
      </p:sp>
      <p:pic>
        <p:nvPicPr>
          <p:cNvPr id="3" name="Picture 2" descr="Diagram, venn diagram&#10;&#10;Description automatically generated">
            <a:extLst>
              <a:ext uri="{FF2B5EF4-FFF2-40B4-BE49-F238E27FC236}">
                <a16:creationId xmlns:a16="http://schemas.microsoft.com/office/drawing/2014/main" id="{BA5A2E19-75C1-1DF7-22F4-AC7D75641148}"/>
              </a:ext>
            </a:extLst>
          </p:cNvPr>
          <p:cNvPicPr>
            <a:picLocks noChangeAspect="1"/>
          </p:cNvPicPr>
          <p:nvPr/>
        </p:nvPicPr>
        <p:blipFill rotWithShape="1">
          <a:blip r:embed="rId3">
            <a:extLst>
              <a:ext uri="{28A0092B-C50C-407E-A947-70E740481C1C}">
                <a14:useLocalDpi xmlns:a14="http://schemas.microsoft.com/office/drawing/2010/main" val="0"/>
              </a:ext>
            </a:extLst>
          </a:blip>
          <a:srcRect l="-9771" r="-2177" b="-8199"/>
          <a:stretch/>
        </p:blipFill>
        <p:spPr>
          <a:xfrm>
            <a:off x="6945688" y="2428875"/>
            <a:ext cx="5125422" cy="4458461"/>
          </a:xfrm>
          <a:prstGeom prst="rect">
            <a:avLst/>
          </a:prstGeom>
        </p:spPr>
      </p:pic>
      <p:sp>
        <p:nvSpPr>
          <p:cNvPr id="5" name="TextBox 4">
            <a:extLst>
              <a:ext uri="{FF2B5EF4-FFF2-40B4-BE49-F238E27FC236}">
                <a16:creationId xmlns:a16="http://schemas.microsoft.com/office/drawing/2014/main" id="{F2116800-9268-A157-9F68-5F3358403A52}"/>
              </a:ext>
            </a:extLst>
          </p:cNvPr>
          <p:cNvSpPr txBox="1"/>
          <p:nvPr/>
        </p:nvSpPr>
        <p:spPr>
          <a:xfrm>
            <a:off x="336349" y="2321939"/>
            <a:ext cx="3210077" cy="3277820"/>
          </a:xfrm>
          <a:prstGeom prst="rect">
            <a:avLst/>
          </a:prstGeom>
          <a:noFill/>
        </p:spPr>
        <p:txBody>
          <a:bodyPr wrap="square">
            <a:spAutoFit/>
          </a:bodyPr>
          <a:lstStyle/>
          <a:p>
            <a:pPr marL="285750" indent="-285750" algn="l">
              <a:lnSpc>
                <a:spcPct val="150000"/>
              </a:lnSpc>
              <a:buFont typeface="Arial" panose="020B0604020202020204" pitchFamily="34" charset="0"/>
              <a:buChar char="•"/>
            </a:pPr>
            <a:r>
              <a:rPr lang="en-US" b="1" dirty="0">
                <a:solidFill>
                  <a:srgbClr val="000000"/>
                </a:solidFill>
                <a:latin typeface="Inter" panose="020B0502030000000004" pitchFamily="34" charset="0"/>
              </a:rPr>
              <a:t>Full-Time vs Part-Time</a:t>
            </a:r>
          </a:p>
          <a:p>
            <a:pPr marL="285750" indent="-285750" algn="l">
              <a:lnSpc>
                <a:spcPct val="150000"/>
              </a:lnSpc>
              <a:buFont typeface="Arial" panose="020B0604020202020204" pitchFamily="34" charset="0"/>
              <a:buChar char="•"/>
            </a:pPr>
            <a:r>
              <a:rPr lang="en-US" b="1" dirty="0">
                <a:solidFill>
                  <a:srgbClr val="000000"/>
                </a:solidFill>
                <a:latin typeface="Inter" panose="020B0502030000000004" pitchFamily="34" charset="0"/>
              </a:rPr>
              <a:t>Experience Level</a:t>
            </a:r>
          </a:p>
          <a:p>
            <a:pPr marL="285750" indent="-285750" algn="l">
              <a:lnSpc>
                <a:spcPct val="150000"/>
              </a:lnSpc>
              <a:buFont typeface="Arial" panose="020B0604020202020204" pitchFamily="34" charset="0"/>
              <a:buChar char="•"/>
            </a:pPr>
            <a:r>
              <a:rPr lang="en-US" b="1" dirty="0">
                <a:solidFill>
                  <a:srgbClr val="000000"/>
                </a:solidFill>
                <a:latin typeface="Inter" panose="020B0502030000000004" pitchFamily="34" charset="0"/>
              </a:rPr>
              <a:t>Talent</a:t>
            </a:r>
          </a:p>
          <a:p>
            <a:pPr marL="285750" indent="-285750" algn="l">
              <a:lnSpc>
                <a:spcPct val="150000"/>
              </a:lnSpc>
              <a:buFont typeface="Arial" panose="020B0604020202020204" pitchFamily="34" charset="0"/>
              <a:buChar char="•"/>
            </a:pPr>
            <a:r>
              <a:rPr lang="en-US" b="1" dirty="0">
                <a:solidFill>
                  <a:srgbClr val="000000"/>
                </a:solidFill>
                <a:latin typeface="Inter" panose="020B0502030000000004" pitchFamily="34" charset="0"/>
              </a:rPr>
              <a:t>Cultural Fit</a:t>
            </a:r>
          </a:p>
          <a:p>
            <a:pPr marL="285750" indent="-285750" algn="l">
              <a:lnSpc>
                <a:spcPct val="150000"/>
              </a:lnSpc>
              <a:buFont typeface="Arial" panose="020B0604020202020204" pitchFamily="34" charset="0"/>
              <a:buChar char="•"/>
            </a:pPr>
            <a:r>
              <a:rPr lang="en-US" b="1" dirty="0">
                <a:solidFill>
                  <a:srgbClr val="000000"/>
                </a:solidFill>
                <a:latin typeface="Inter" panose="020B0502030000000004" pitchFamily="34" charset="0"/>
              </a:rPr>
              <a:t>Retirement</a:t>
            </a:r>
          </a:p>
          <a:p>
            <a:pPr marL="285750" indent="-285750" algn="l">
              <a:lnSpc>
                <a:spcPct val="150000"/>
              </a:lnSpc>
              <a:buFont typeface="Arial" panose="020B0604020202020204" pitchFamily="34" charset="0"/>
              <a:buChar char="•"/>
            </a:pPr>
            <a:r>
              <a:rPr lang="en-US" b="1" dirty="0">
                <a:solidFill>
                  <a:srgbClr val="000000"/>
                </a:solidFill>
                <a:latin typeface="Inter" panose="020B0502030000000004" pitchFamily="34" charset="0"/>
              </a:rPr>
              <a:t>Insubordinate </a:t>
            </a:r>
          </a:p>
          <a:p>
            <a:pPr marL="285750" indent="-285750" algn="l">
              <a:lnSpc>
                <a:spcPct val="150000"/>
              </a:lnSpc>
              <a:buFont typeface="Arial" panose="020B0604020202020204" pitchFamily="34" charset="0"/>
              <a:buChar char="•"/>
            </a:pPr>
            <a:r>
              <a:rPr lang="en-US" b="1" dirty="0">
                <a:solidFill>
                  <a:srgbClr val="000000"/>
                </a:solidFill>
                <a:latin typeface="Inter" panose="020B0502030000000004" pitchFamily="34" charset="0"/>
              </a:rPr>
              <a:t>Honeymoon period</a:t>
            </a:r>
          </a:p>
          <a:p>
            <a:pPr algn="l"/>
            <a:endParaRPr lang="en-US" b="1" dirty="0">
              <a:solidFill>
                <a:srgbClr val="000000"/>
              </a:solidFill>
              <a:latin typeface="Inter" panose="020B0502030000000004" pitchFamily="34" charset="0"/>
            </a:endParaRPr>
          </a:p>
        </p:txBody>
      </p:sp>
      <p:pic>
        <p:nvPicPr>
          <p:cNvPr id="6" name="Picture 5">
            <a:extLst>
              <a:ext uri="{FF2B5EF4-FFF2-40B4-BE49-F238E27FC236}">
                <a16:creationId xmlns:a16="http://schemas.microsoft.com/office/drawing/2014/main" id="{C334FA31-2791-8384-7D07-8D9E5E5929F2}"/>
              </a:ext>
            </a:extLst>
          </p:cNvPr>
          <p:cNvPicPr>
            <a:picLocks noChangeAspect="1"/>
          </p:cNvPicPr>
          <p:nvPr/>
        </p:nvPicPr>
        <p:blipFill>
          <a:blip r:embed="rId4"/>
          <a:stretch>
            <a:fillRect/>
          </a:stretch>
        </p:blipFill>
        <p:spPr>
          <a:xfrm>
            <a:off x="17497" y="5786459"/>
            <a:ext cx="2744753" cy="1100877"/>
          </a:xfrm>
          <a:prstGeom prst="rect">
            <a:avLst/>
          </a:prstGeom>
        </p:spPr>
      </p:pic>
      <p:pic>
        <p:nvPicPr>
          <p:cNvPr id="7" name="Picture 6">
            <a:extLst>
              <a:ext uri="{FF2B5EF4-FFF2-40B4-BE49-F238E27FC236}">
                <a16:creationId xmlns:a16="http://schemas.microsoft.com/office/drawing/2014/main" id="{A2E8F637-B064-A3F2-7310-820AFFC9CD5B}"/>
              </a:ext>
            </a:extLst>
          </p:cNvPr>
          <p:cNvPicPr>
            <a:picLocks noChangeAspect="1"/>
          </p:cNvPicPr>
          <p:nvPr/>
        </p:nvPicPr>
        <p:blipFill>
          <a:blip r:embed="rId5"/>
          <a:stretch>
            <a:fillRect/>
          </a:stretch>
        </p:blipFill>
        <p:spPr>
          <a:xfrm>
            <a:off x="2921952" y="5870172"/>
            <a:ext cx="933450" cy="933450"/>
          </a:xfrm>
          <a:prstGeom prst="rect">
            <a:avLst/>
          </a:prstGeom>
        </p:spPr>
      </p:pic>
      <p:sp>
        <p:nvSpPr>
          <p:cNvPr id="8" name="TextBox 7">
            <a:extLst>
              <a:ext uri="{FF2B5EF4-FFF2-40B4-BE49-F238E27FC236}">
                <a16:creationId xmlns:a16="http://schemas.microsoft.com/office/drawing/2014/main" id="{8A0EBA7A-E524-A769-E632-95AC8EB35C37}"/>
              </a:ext>
            </a:extLst>
          </p:cNvPr>
          <p:cNvSpPr txBox="1"/>
          <p:nvPr/>
        </p:nvSpPr>
        <p:spPr>
          <a:xfrm>
            <a:off x="3546426" y="2321938"/>
            <a:ext cx="3210077" cy="3277820"/>
          </a:xfrm>
          <a:prstGeom prst="rect">
            <a:avLst/>
          </a:prstGeom>
          <a:noFill/>
        </p:spPr>
        <p:txBody>
          <a:bodyPr wrap="square">
            <a:spAutoFit/>
          </a:bodyPr>
          <a:lstStyle/>
          <a:p>
            <a:pPr marL="285750" indent="-285750" algn="l">
              <a:lnSpc>
                <a:spcPct val="150000"/>
              </a:lnSpc>
              <a:buFont typeface="Arial" panose="020B0604020202020204" pitchFamily="34" charset="0"/>
              <a:buChar char="•"/>
            </a:pPr>
            <a:r>
              <a:rPr lang="en-US" b="1" dirty="0">
                <a:solidFill>
                  <a:srgbClr val="000000"/>
                </a:solidFill>
                <a:latin typeface="Inter" panose="020B0502030000000004" pitchFamily="34" charset="0"/>
              </a:rPr>
              <a:t>A pain to work with</a:t>
            </a:r>
          </a:p>
          <a:p>
            <a:pPr marL="285750" indent="-285750" algn="l">
              <a:lnSpc>
                <a:spcPct val="150000"/>
              </a:lnSpc>
              <a:buFont typeface="Arial" panose="020B0604020202020204" pitchFamily="34" charset="0"/>
              <a:buChar char="•"/>
            </a:pPr>
            <a:r>
              <a:rPr lang="en-US" b="1" dirty="0">
                <a:solidFill>
                  <a:srgbClr val="000000"/>
                </a:solidFill>
                <a:latin typeface="Inter" panose="020B0502030000000004" pitchFamily="34" charset="0"/>
              </a:rPr>
              <a:t>Moon lighting </a:t>
            </a:r>
          </a:p>
          <a:p>
            <a:pPr marL="285750" indent="-285750" algn="l">
              <a:lnSpc>
                <a:spcPct val="150000"/>
              </a:lnSpc>
              <a:buFont typeface="Arial" panose="020B0604020202020204" pitchFamily="34" charset="0"/>
              <a:buChar char="•"/>
            </a:pPr>
            <a:r>
              <a:rPr lang="en-US" b="1" dirty="0">
                <a:solidFill>
                  <a:srgbClr val="000000"/>
                </a:solidFill>
                <a:latin typeface="Inter" panose="020B0502030000000004" pitchFamily="34" charset="0"/>
              </a:rPr>
              <a:t>Wastes time with others</a:t>
            </a:r>
          </a:p>
          <a:p>
            <a:pPr marL="285750" indent="-285750" algn="l">
              <a:lnSpc>
                <a:spcPct val="150000"/>
              </a:lnSpc>
              <a:buFont typeface="Arial" panose="020B0604020202020204" pitchFamily="34" charset="0"/>
              <a:buChar char="•"/>
            </a:pPr>
            <a:r>
              <a:rPr lang="en-US" b="1" dirty="0">
                <a:solidFill>
                  <a:srgbClr val="000000"/>
                </a:solidFill>
                <a:latin typeface="Inter" panose="020B0502030000000004" pitchFamily="34" charset="0"/>
              </a:rPr>
              <a:t>Wants too much money</a:t>
            </a:r>
          </a:p>
          <a:p>
            <a:pPr marL="285750" indent="-285750" algn="l">
              <a:lnSpc>
                <a:spcPct val="150000"/>
              </a:lnSpc>
              <a:buFont typeface="Arial" panose="020B0604020202020204" pitchFamily="34" charset="0"/>
              <a:buChar char="•"/>
            </a:pPr>
            <a:r>
              <a:rPr lang="en-US" b="1" dirty="0">
                <a:solidFill>
                  <a:srgbClr val="000000"/>
                </a:solidFill>
                <a:latin typeface="Inter" panose="020B0502030000000004" pitchFamily="34" charset="0"/>
              </a:rPr>
              <a:t>Overqualified </a:t>
            </a:r>
          </a:p>
          <a:p>
            <a:pPr marL="285750" indent="-285750" algn="l">
              <a:lnSpc>
                <a:spcPct val="150000"/>
              </a:lnSpc>
              <a:buFont typeface="Arial" panose="020B0604020202020204" pitchFamily="34" charset="0"/>
              <a:buChar char="•"/>
            </a:pPr>
            <a:r>
              <a:rPr lang="en-US" b="1" dirty="0">
                <a:solidFill>
                  <a:srgbClr val="000000"/>
                </a:solidFill>
                <a:latin typeface="Inter" panose="020B0502030000000004" pitchFamily="34" charset="0"/>
              </a:rPr>
              <a:t>Attractive but not good at their job </a:t>
            </a:r>
          </a:p>
          <a:p>
            <a:pPr algn="l"/>
            <a:endParaRPr lang="en-US" b="1" dirty="0">
              <a:solidFill>
                <a:srgbClr val="000000"/>
              </a:solidFill>
              <a:latin typeface="Inter" panose="020B0502030000000004" pitchFamily="34" charset="0"/>
            </a:endParaRPr>
          </a:p>
        </p:txBody>
      </p:sp>
      <p:sp>
        <p:nvSpPr>
          <p:cNvPr id="9" name="TextBox 8">
            <a:extLst>
              <a:ext uri="{FF2B5EF4-FFF2-40B4-BE49-F238E27FC236}">
                <a16:creationId xmlns:a16="http://schemas.microsoft.com/office/drawing/2014/main" id="{3721E42D-2A97-3837-E834-B925F0E70348}"/>
              </a:ext>
            </a:extLst>
          </p:cNvPr>
          <p:cNvSpPr txBox="1"/>
          <p:nvPr/>
        </p:nvSpPr>
        <p:spPr>
          <a:xfrm>
            <a:off x="120890" y="1327954"/>
            <a:ext cx="11652010" cy="923330"/>
          </a:xfrm>
          <a:prstGeom prst="rect">
            <a:avLst/>
          </a:prstGeom>
          <a:noFill/>
        </p:spPr>
        <p:txBody>
          <a:bodyPr wrap="square">
            <a:spAutoFit/>
          </a:bodyPr>
          <a:lstStyle/>
          <a:p>
            <a:r>
              <a:rPr lang="en-US" sz="1800" b="1" dirty="0">
                <a:solidFill>
                  <a:srgbClr val="000000"/>
                </a:solidFill>
                <a:latin typeface="Inter" panose="020B0502030000000004" pitchFamily="34" charset="0"/>
              </a:rPr>
              <a:t>Technology can be more easily understood by none technical staff when talked about using human attributes. The same questions we use to evaluate people will almost always apply to technology too. </a:t>
            </a:r>
            <a:r>
              <a:rPr lang="en-US" sz="1800" b="1" i="1" dirty="0">
                <a:solidFill>
                  <a:schemeClr val="bg1">
                    <a:lumMod val="75000"/>
                  </a:schemeClr>
                </a:solidFill>
                <a:latin typeface="Inter" panose="020B0502030000000004" pitchFamily="34" charset="0"/>
              </a:rPr>
              <a:t>(Anthropomorphic language)</a:t>
            </a:r>
            <a:endParaRPr lang="en-US" b="1" i="1" dirty="0">
              <a:solidFill>
                <a:schemeClr val="bg1">
                  <a:lumMod val="75000"/>
                </a:schemeClr>
              </a:solidFill>
              <a:latin typeface="Inter" panose="020B0502030000000004" pitchFamily="34" charset="0"/>
            </a:endParaRPr>
          </a:p>
        </p:txBody>
      </p:sp>
      <p:sp>
        <p:nvSpPr>
          <p:cNvPr id="20" name="Oval 19">
            <a:extLst>
              <a:ext uri="{FF2B5EF4-FFF2-40B4-BE49-F238E27FC236}">
                <a16:creationId xmlns:a16="http://schemas.microsoft.com/office/drawing/2014/main" id="{5717C845-EDD9-A237-9416-28B62F0ECEFA}"/>
              </a:ext>
            </a:extLst>
          </p:cNvPr>
          <p:cNvSpPr/>
          <p:nvPr/>
        </p:nvSpPr>
        <p:spPr>
          <a:xfrm>
            <a:off x="9152792" y="4484077"/>
            <a:ext cx="1134208" cy="87043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966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9000">
              <a:schemeClr val="tx1"/>
            </a:gs>
            <a:gs pos="74000">
              <a:schemeClr val="bg2">
                <a:lumMod val="50000"/>
              </a:schemeClr>
            </a:gs>
            <a:gs pos="83000">
              <a:schemeClr val="bg2">
                <a:lumMod val="75000"/>
              </a:schemeClr>
            </a:gs>
            <a:gs pos="100000">
              <a:schemeClr val="bg2"/>
            </a:gs>
          </a:gsLst>
          <a:lin ang="27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84AFD-E067-5D7C-F74F-CB250ABF37AE}"/>
              </a:ext>
            </a:extLst>
          </p:cNvPr>
          <p:cNvSpPr txBox="1">
            <a:spLocks/>
          </p:cNvSpPr>
          <p:nvPr/>
        </p:nvSpPr>
        <p:spPr>
          <a:xfrm>
            <a:off x="978877" y="310608"/>
            <a:ext cx="10515600" cy="662781"/>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Sharp Sans Disp No2" pitchFamily="2" charset="77"/>
                <a:ea typeface="Sharp Sans Disp No2" pitchFamily="2" charset="77"/>
                <a:cs typeface="Sharp Sans Disp No2" pitchFamily="2" charset="77"/>
              </a:rPr>
              <a:t>What is a Tech Stack?</a:t>
            </a:r>
          </a:p>
        </p:txBody>
      </p:sp>
      <p:sp>
        <p:nvSpPr>
          <p:cNvPr id="3" name="TextBox 2">
            <a:extLst>
              <a:ext uri="{FF2B5EF4-FFF2-40B4-BE49-F238E27FC236}">
                <a16:creationId xmlns:a16="http://schemas.microsoft.com/office/drawing/2014/main" id="{03615B40-1D93-3CD8-D829-0155C931FED3}"/>
              </a:ext>
            </a:extLst>
          </p:cNvPr>
          <p:cNvSpPr txBox="1"/>
          <p:nvPr/>
        </p:nvSpPr>
        <p:spPr>
          <a:xfrm>
            <a:off x="2570535" y="6033684"/>
            <a:ext cx="7429374" cy="646331"/>
          </a:xfrm>
          <a:prstGeom prst="rect">
            <a:avLst/>
          </a:prstGeom>
          <a:noFill/>
        </p:spPr>
        <p:txBody>
          <a:bodyPr wrap="square">
            <a:spAutoFit/>
          </a:bodyPr>
          <a:lstStyle/>
          <a:p>
            <a:pPr algn="ctr"/>
            <a:r>
              <a:rPr lang="en-US" b="1" i="0" dirty="0">
                <a:solidFill>
                  <a:schemeClr val="bg1"/>
                </a:solidFill>
                <a:effectLst/>
                <a:latin typeface="Inter" panose="020B0502030000000004" pitchFamily="34" charset="0"/>
              </a:rPr>
              <a:t>Top Web Development Stacks In 2022: Front-end, Back-end &amp; Database</a:t>
            </a:r>
          </a:p>
        </p:txBody>
      </p:sp>
      <p:pic>
        <p:nvPicPr>
          <p:cNvPr id="4" name="Picture 2" descr="Top Web Development Stacks In 2022: Front-end, Back-end &amp; Database  ">
            <a:extLst>
              <a:ext uri="{FF2B5EF4-FFF2-40B4-BE49-F238E27FC236}">
                <a16:creationId xmlns:a16="http://schemas.microsoft.com/office/drawing/2014/main" id="{5AEB78CB-C415-4569-2225-099734643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7903" y="2264002"/>
            <a:ext cx="5997548" cy="35985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B4763A-05F4-258E-EF13-8F90E7807929}"/>
              </a:ext>
            </a:extLst>
          </p:cNvPr>
          <p:cNvSpPr txBox="1"/>
          <p:nvPr/>
        </p:nvSpPr>
        <p:spPr>
          <a:xfrm>
            <a:off x="493516" y="3845011"/>
            <a:ext cx="2322218" cy="369332"/>
          </a:xfrm>
          <a:prstGeom prst="rect">
            <a:avLst/>
          </a:prstGeom>
          <a:noFill/>
        </p:spPr>
        <p:txBody>
          <a:bodyPr wrap="square">
            <a:spAutoFit/>
          </a:bodyPr>
          <a:lstStyle/>
          <a:p>
            <a:pPr algn="l"/>
            <a:r>
              <a:rPr lang="en-US" b="1" i="0" dirty="0">
                <a:solidFill>
                  <a:schemeClr val="bg1"/>
                </a:solidFill>
                <a:effectLst/>
                <a:latin typeface="Inter" panose="020B0502030000000004" pitchFamily="34" charset="0"/>
              </a:rPr>
              <a:t>The Job to be done</a:t>
            </a:r>
          </a:p>
        </p:txBody>
      </p:sp>
      <p:sp>
        <p:nvSpPr>
          <p:cNvPr id="6" name="TextBox 5">
            <a:extLst>
              <a:ext uri="{FF2B5EF4-FFF2-40B4-BE49-F238E27FC236}">
                <a16:creationId xmlns:a16="http://schemas.microsoft.com/office/drawing/2014/main" id="{0797F7B4-73AE-4C9F-6C7C-7008CDDA623A}"/>
              </a:ext>
            </a:extLst>
          </p:cNvPr>
          <p:cNvSpPr txBox="1"/>
          <p:nvPr/>
        </p:nvSpPr>
        <p:spPr>
          <a:xfrm>
            <a:off x="493516" y="4981493"/>
            <a:ext cx="2322218" cy="369332"/>
          </a:xfrm>
          <a:prstGeom prst="rect">
            <a:avLst/>
          </a:prstGeom>
          <a:noFill/>
        </p:spPr>
        <p:txBody>
          <a:bodyPr wrap="square">
            <a:spAutoFit/>
          </a:bodyPr>
          <a:lstStyle/>
          <a:p>
            <a:pPr algn="l"/>
            <a:r>
              <a:rPr lang="en-US" b="1" i="0" dirty="0">
                <a:solidFill>
                  <a:schemeClr val="bg1"/>
                </a:solidFill>
                <a:effectLst/>
                <a:latin typeface="Inter" panose="020B0502030000000004" pitchFamily="34" charset="0"/>
              </a:rPr>
              <a:t>The tool for the job</a:t>
            </a:r>
          </a:p>
        </p:txBody>
      </p:sp>
      <p:sp>
        <p:nvSpPr>
          <p:cNvPr id="7" name="Arrow: Right 6">
            <a:extLst>
              <a:ext uri="{FF2B5EF4-FFF2-40B4-BE49-F238E27FC236}">
                <a16:creationId xmlns:a16="http://schemas.microsoft.com/office/drawing/2014/main" id="{FFF7ECAF-70D9-86A5-06D7-785FDDD89218}"/>
              </a:ext>
            </a:extLst>
          </p:cNvPr>
          <p:cNvSpPr/>
          <p:nvPr/>
        </p:nvSpPr>
        <p:spPr>
          <a:xfrm>
            <a:off x="2815734" y="3907213"/>
            <a:ext cx="258952" cy="2449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40000"/>
                  <a:lumOff val="60000"/>
                </a:schemeClr>
              </a:solidFill>
            </a:endParaRPr>
          </a:p>
        </p:txBody>
      </p:sp>
      <p:sp>
        <p:nvSpPr>
          <p:cNvPr id="8" name="Arrow: Right 7">
            <a:extLst>
              <a:ext uri="{FF2B5EF4-FFF2-40B4-BE49-F238E27FC236}">
                <a16:creationId xmlns:a16="http://schemas.microsoft.com/office/drawing/2014/main" id="{172D973D-BA1C-5D2F-2027-0BF6887AAAE3}"/>
              </a:ext>
            </a:extLst>
          </p:cNvPr>
          <p:cNvSpPr/>
          <p:nvPr/>
        </p:nvSpPr>
        <p:spPr>
          <a:xfrm>
            <a:off x="2789773" y="5043695"/>
            <a:ext cx="258952" cy="2449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40000"/>
                  <a:lumOff val="60000"/>
                </a:schemeClr>
              </a:solidFill>
            </a:endParaRPr>
          </a:p>
        </p:txBody>
      </p:sp>
      <p:sp>
        <p:nvSpPr>
          <p:cNvPr id="9" name="TextBox 8">
            <a:extLst>
              <a:ext uri="{FF2B5EF4-FFF2-40B4-BE49-F238E27FC236}">
                <a16:creationId xmlns:a16="http://schemas.microsoft.com/office/drawing/2014/main" id="{178DBC1B-098F-1D83-190C-CEDF668689E9}"/>
              </a:ext>
            </a:extLst>
          </p:cNvPr>
          <p:cNvSpPr txBox="1"/>
          <p:nvPr/>
        </p:nvSpPr>
        <p:spPr>
          <a:xfrm>
            <a:off x="3237903" y="1157030"/>
            <a:ext cx="6094638" cy="923330"/>
          </a:xfrm>
          <a:prstGeom prst="rect">
            <a:avLst/>
          </a:prstGeom>
          <a:noFill/>
        </p:spPr>
        <p:txBody>
          <a:bodyPr wrap="square">
            <a:spAutoFit/>
          </a:bodyPr>
          <a:lstStyle/>
          <a:p>
            <a:pPr algn="ctr"/>
            <a:r>
              <a:rPr lang="en-US" b="1" i="0" dirty="0">
                <a:solidFill>
                  <a:schemeClr val="bg1"/>
                </a:solidFill>
                <a:effectLst/>
                <a:latin typeface="Roboto" panose="02000000000000000000" pitchFamily="2" charset="0"/>
              </a:rPr>
              <a:t>The combination of technologies a company uses to build and run an application or project</a:t>
            </a:r>
            <a:r>
              <a:rPr lang="en-US" b="0" i="0" dirty="0">
                <a:solidFill>
                  <a:schemeClr val="bg1"/>
                </a:solidFill>
                <a:effectLst/>
                <a:latin typeface="Roboto" panose="02000000000000000000" pitchFamily="2" charset="0"/>
              </a:rPr>
              <a:t>.</a:t>
            </a:r>
          </a:p>
          <a:p>
            <a:pPr algn="ctr"/>
            <a:r>
              <a:rPr lang="en-US" i="1" dirty="0">
                <a:solidFill>
                  <a:schemeClr val="bg1"/>
                </a:solidFill>
                <a:latin typeface="Roboto" panose="02000000000000000000" pitchFamily="2" charset="0"/>
              </a:rPr>
              <a:t>“Description of your digital footprint”</a:t>
            </a:r>
            <a:endParaRPr lang="en-US" i="1" dirty="0">
              <a:solidFill>
                <a:schemeClr val="bg1"/>
              </a:solidFill>
            </a:endParaRPr>
          </a:p>
        </p:txBody>
      </p:sp>
      <p:sp>
        <p:nvSpPr>
          <p:cNvPr id="10" name="TextBox 9">
            <a:extLst>
              <a:ext uri="{FF2B5EF4-FFF2-40B4-BE49-F238E27FC236}">
                <a16:creationId xmlns:a16="http://schemas.microsoft.com/office/drawing/2014/main" id="{FD240560-BC6F-B4CF-47E9-8399256357AE}"/>
              </a:ext>
            </a:extLst>
          </p:cNvPr>
          <p:cNvSpPr txBox="1"/>
          <p:nvPr/>
        </p:nvSpPr>
        <p:spPr>
          <a:xfrm>
            <a:off x="213734" y="2462776"/>
            <a:ext cx="2602000" cy="369332"/>
          </a:xfrm>
          <a:prstGeom prst="rect">
            <a:avLst/>
          </a:prstGeom>
          <a:noFill/>
        </p:spPr>
        <p:txBody>
          <a:bodyPr wrap="square">
            <a:spAutoFit/>
          </a:bodyPr>
          <a:lstStyle/>
          <a:p>
            <a:pPr algn="l"/>
            <a:r>
              <a:rPr lang="en-US" b="1" i="0" dirty="0">
                <a:solidFill>
                  <a:schemeClr val="bg1"/>
                </a:solidFill>
                <a:effectLst/>
                <a:latin typeface="Inter" panose="020B0502030000000004" pitchFamily="34" charset="0"/>
              </a:rPr>
              <a:t>Project or application </a:t>
            </a:r>
          </a:p>
        </p:txBody>
      </p:sp>
      <p:sp>
        <p:nvSpPr>
          <p:cNvPr id="11" name="Arrow: Right 10">
            <a:extLst>
              <a:ext uri="{FF2B5EF4-FFF2-40B4-BE49-F238E27FC236}">
                <a16:creationId xmlns:a16="http://schemas.microsoft.com/office/drawing/2014/main" id="{4E8A5945-AEFC-F679-9BDC-96AC8504C8E3}"/>
              </a:ext>
            </a:extLst>
          </p:cNvPr>
          <p:cNvSpPr/>
          <p:nvPr/>
        </p:nvSpPr>
        <p:spPr>
          <a:xfrm>
            <a:off x="2815734" y="2536847"/>
            <a:ext cx="284913" cy="2449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40000"/>
                  <a:lumOff val="60000"/>
                </a:schemeClr>
              </a:solidFill>
            </a:endParaRPr>
          </a:p>
        </p:txBody>
      </p:sp>
    </p:spTree>
    <p:extLst>
      <p:ext uri="{BB962C8B-B14F-4D97-AF65-F5344CB8AC3E}">
        <p14:creationId xmlns:p14="http://schemas.microsoft.com/office/powerpoint/2010/main" val="44192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29000">
              <a:schemeClr val="tx1"/>
            </a:gs>
            <a:gs pos="74000">
              <a:schemeClr val="bg2">
                <a:lumMod val="50000"/>
              </a:schemeClr>
            </a:gs>
            <a:gs pos="83000">
              <a:schemeClr val="bg2">
                <a:lumMod val="75000"/>
              </a:schemeClr>
            </a:gs>
            <a:gs pos="100000">
              <a:schemeClr val="bg2"/>
            </a:gs>
          </a:gsLst>
          <a:lin ang="2700000" scaled="1"/>
        </a:gra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C507CD0-61E2-58D1-AF03-D6A2812B28D2}"/>
              </a:ext>
            </a:extLst>
          </p:cNvPr>
          <p:cNvSpPr txBox="1">
            <a:spLocks/>
          </p:cNvSpPr>
          <p:nvPr/>
        </p:nvSpPr>
        <p:spPr>
          <a:xfrm>
            <a:off x="771525" y="357179"/>
            <a:ext cx="10515600" cy="662781"/>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Sharp Sans Disp No2" pitchFamily="2" charset="77"/>
                <a:ea typeface="Sharp Sans Disp No2" pitchFamily="2" charset="77"/>
                <a:cs typeface="Sharp Sans Disp No2" pitchFamily="2" charset="77"/>
              </a:rPr>
              <a:t>What is a Tech Stack?</a:t>
            </a:r>
          </a:p>
        </p:txBody>
      </p:sp>
      <p:sp>
        <p:nvSpPr>
          <p:cNvPr id="11" name="TextBox 10">
            <a:extLst>
              <a:ext uri="{FF2B5EF4-FFF2-40B4-BE49-F238E27FC236}">
                <a16:creationId xmlns:a16="http://schemas.microsoft.com/office/drawing/2014/main" id="{8452533B-EC7C-70F8-B686-05D1B8B048B3}"/>
              </a:ext>
            </a:extLst>
          </p:cNvPr>
          <p:cNvSpPr txBox="1"/>
          <p:nvPr/>
        </p:nvSpPr>
        <p:spPr>
          <a:xfrm>
            <a:off x="935573" y="3310286"/>
            <a:ext cx="2322218" cy="369332"/>
          </a:xfrm>
          <a:prstGeom prst="rect">
            <a:avLst/>
          </a:prstGeom>
          <a:noFill/>
        </p:spPr>
        <p:txBody>
          <a:bodyPr wrap="square">
            <a:spAutoFit/>
          </a:bodyPr>
          <a:lstStyle/>
          <a:p>
            <a:pPr algn="l"/>
            <a:r>
              <a:rPr lang="en-US" b="1" i="0" dirty="0">
                <a:solidFill>
                  <a:schemeClr val="bg1"/>
                </a:solidFill>
                <a:effectLst/>
                <a:latin typeface="Inter" panose="020B0502030000000004" pitchFamily="34" charset="0"/>
              </a:rPr>
              <a:t>The Job to be done</a:t>
            </a:r>
          </a:p>
        </p:txBody>
      </p:sp>
      <p:sp>
        <p:nvSpPr>
          <p:cNvPr id="12" name="TextBox 11">
            <a:extLst>
              <a:ext uri="{FF2B5EF4-FFF2-40B4-BE49-F238E27FC236}">
                <a16:creationId xmlns:a16="http://schemas.microsoft.com/office/drawing/2014/main" id="{AA91F1FF-4386-46DE-98BA-C3D19133AAC2}"/>
              </a:ext>
            </a:extLst>
          </p:cNvPr>
          <p:cNvSpPr txBox="1"/>
          <p:nvPr/>
        </p:nvSpPr>
        <p:spPr>
          <a:xfrm>
            <a:off x="960976" y="5222893"/>
            <a:ext cx="2322218" cy="369332"/>
          </a:xfrm>
          <a:prstGeom prst="rect">
            <a:avLst/>
          </a:prstGeom>
          <a:noFill/>
        </p:spPr>
        <p:txBody>
          <a:bodyPr wrap="square">
            <a:spAutoFit/>
          </a:bodyPr>
          <a:lstStyle/>
          <a:p>
            <a:pPr algn="l"/>
            <a:r>
              <a:rPr lang="en-US" b="1" i="0" dirty="0">
                <a:solidFill>
                  <a:schemeClr val="bg1"/>
                </a:solidFill>
                <a:effectLst/>
                <a:latin typeface="Inter" panose="020B0502030000000004" pitchFamily="34" charset="0"/>
              </a:rPr>
              <a:t>The tool for the job</a:t>
            </a:r>
          </a:p>
        </p:txBody>
      </p:sp>
      <p:sp>
        <p:nvSpPr>
          <p:cNvPr id="13" name="Arrow: Right 12">
            <a:extLst>
              <a:ext uri="{FF2B5EF4-FFF2-40B4-BE49-F238E27FC236}">
                <a16:creationId xmlns:a16="http://schemas.microsoft.com/office/drawing/2014/main" id="{EEE61AFB-E083-21A9-13F0-41CD17B3BA8C}"/>
              </a:ext>
            </a:extLst>
          </p:cNvPr>
          <p:cNvSpPr/>
          <p:nvPr/>
        </p:nvSpPr>
        <p:spPr>
          <a:xfrm>
            <a:off x="3257791" y="3382857"/>
            <a:ext cx="274161" cy="2449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40000"/>
                  <a:lumOff val="60000"/>
                </a:schemeClr>
              </a:solidFill>
            </a:endParaRPr>
          </a:p>
        </p:txBody>
      </p:sp>
      <p:sp>
        <p:nvSpPr>
          <p:cNvPr id="14" name="Arrow: Right 13">
            <a:extLst>
              <a:ext uri="{FF2B5EF4-FFF2-40B4-BE49-F238E27FC236}">
                <a16:creationId xmlns:a16="http://schemas.microsoft.com/office/drawing/2014/main" id="{FBDF062A-2ED0-EB42-5C82-7380BB15CF9B}"/>
              </a:ext>
            </a:extLst>
          </p:cNvPr>
          <p:cNvSpPr/>
          <p:nvPr/>
        </p:nvSpPr>
        <p:spPr>
          <a:xfrm>
            <a:off x="3253663" y="5285095"/>
            <a:ext cx="274161" cy="2449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40000"/>
                  <a:lumOff val="60000"/>
                </a:schemeClr>
              </a:solidFill>
            </a:endParaRPr>
          </a:p>
        </p:txBody>
      </p:sp>
      <p:sp>
        <p:nvSpPr>
          <p:cNvPr id="15" name="TextBox 14">
            <a:extLst>
              <a:ext uri="{FF2B5EF4-FFF2-40B4-BE49-F238E27FC236}">
                <a16:creationId xmlns:a16="http://schemas.microsoft.com/office/drawing/2014/main" id="{F23E2B15-396C-7484-07B3-38AAAF714395}"/>
              </a:ext>
            </a:extLst>
          </p:cNvPr>
          <p:cNvSpPr txBox="1"/>
          <p:nvPr/>
        </p:nvSpPr>
        <p:spPr>
          <a:xfrm>
            <a:off x="109552" y="2077408"/>
            <a:ext cx="2602000" cy="369332"/>
          </a:xfrm>
          <a:prstGeom prst="rect">
            <a:avLst/>
          </a:prstGeom>
          <a:noFill/>
        </p:spPr>
        <p:txBody>
          <a:bodyPr wrap="square">
            <a:spAutoFit/>
          </a:bodyPr>
          <a:lstStyle/>
          <a:p>
            <a:pPr algn="l"/>
            <a:r>
              <a:rPr lang="en-US" b="1" i="0" dirty="0">
                <a:solidFill>
                  <a:schemeClr val="bg1"/>
                </a:solidFill>
                <a:effectLst/>
                <a:latin typeface="Inter" panose="020B0502030000000004" pitchFamily="34" charset="0"/>
              </a:rPr>
              <a:t>Project or application </a:t>
            </a:r>
          </a:p>
        </p:txBody>
      </p:sp>
      <p:sp>
        <p:nvSpPr>
          <p:cNvPr id="16" name="Arrow: Right 15">
            <a:extLst>
              <a:ext uri="{FF2B5EF4-FFF2-40B4-BE49-F238E27FC236}">
                <a16:creationId xmlns:a16="http://schemas.microsoft.com/office/drawing/2014/main" id="{EC94C666-CE83-DF48-54D4-CE8CD149C749}"/>
              </a:ext>
            </a:extLst>
          </p:cNvPr>
          <p:cNvSpPr/>
          <p:nvPr/>
        </p:nvSpPr>
        <p:spPr>
          <a:xfrm>
            <a:off x="2711552" y="2141557"/>
            <a:ext cx="820400" cy="2449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40000"/>
                  <a:lumOff val="60000"/>
                </a:schemeClr>
              </a:solidFill>
            </a:endParaRPr>
          </a:p>
        </p:txBody>
      </p:sp>
      <p:pic>
        <p:nvPicPr>
          <p:cNvPr id="17" name="Picture 16">
            <a:extLst>
              <a:ext uri="{FF2B5EF4-FFF2-40B4-BE49-F238E27FC236}">
                <a16:creationId xmlns:a16="http://schemas.microsoft.com/office/drawing/2014/main" id="{E81E5168-DA31-319A-82A4-3DCB55C930FF}"/>
              </a:ext>
            </a:extLst>
          </p:cNvPr>
          <p:cNvPicPr/>
          <p:nvPr/>
        </p:nvPicPr>
        <p:blipFill>
          <a:blip r:embed="rId2"/>
          <a:stretch>
            <a:fillRect/>
          </a:stretch>
        </p:blipFill>
        <p:spPr>
          <a:xfrm>
            <a:off x="3561867" y="1911860"/>
            <a:ext cx="6710937" cy="4218864"/>
          </a:xfrm>
          <a:prstGeom prst="rect">
            <a:avLst/>
          </a:prstGeom>
        </p:spPr>
      </p:pic>
      <p:sp>
        <p:nvSpPr>
          <p:cNvPr id="18" name="TextBox 17">
            <a:extLst>
              <a:ext uri="{FF2B5EF4-FFF2-40B4-BE49-F238E27FC236}">
                <a16:creationId xmlns:a16="http://schemas.microsoft.com/office/drawing/2014/main" id="{90F70C0F-8F30-9B11-4420-C83F9FE4B600}"/>
              </a:ext>
            </a:extLst>
          </p:cNvPr>
          <p:cNvSpPr txBox="1"/>
          <p:nvPr/>
        </p:nvSpPr>
        <p:spPr>
          <a:xfrm>
            <a:off x="4021398" y="4174103"/>
            <a:ext cx="637496" cy="276999"/>
          </a:xfrm>
          <a:prstGeom prst="rect">
            <a:avLst/>
          </a:prstGeom>
          <a:noFill/>
        </p:spPr>
        <p:txBody>
          <a:bodyPr wrap="square">
            <a:spAutoFit/>
          </a:bodyPr>
          <a:lstStyle/>
          <a:p>
            <a:pPr algn="l"/>
            <a:r>
              <a:rPr lang="en-US" sz="1200" b="1" i="0" dirty="0">
                <a:effectLst/>
                <a:latin typeface="Inter" panose="020B0502030000000004" pitchFamily="34" charset="0"/>
              </a:rPr>
              <a:t>BIM</a:t>
            </a:r>
          </a:p>
        </p:txBody>
      </p:sp>
      <p:sp>
        <p:nvSpPr>
          <p:cNvPr id="19" name="TextBox 18">
            <a:extLst>
              <a:ext uri="{FF2B5EF4-FFF2-40B4-BE49-F238E27FC236}">
                <a16:creationId xmlns:a16="http://schemas.microsoft.com/office/drawing/2014/main" id="{C80A6C44-7693-44FF-FC2E-52D2E72BB617}"/>
              </a:ext>
            </a:extLst>
          </p:cNvPr>
          <p:cNvSpPr txBox="1"/>
          <p:nvPr/>
        </p:nvSpPr>
        <p:spPr>
          <a:xfrm>
            <a:off x="5118425" y="4192121"/>
            <a:ext cx="1229166" cy="276999"/>
          </a:xfrm>
          <a:prstGeom prst="rect">
            <a:avLst/>
          </a:prstGeom>
          <a:noFill/>
        </p:spPr>
        <p:txBody>
          <a:bodyPr wrap="square">
            <a:spAutoFit/>
          </a:bodyPr>
          <a:lstStyle/>
          <a:p>
            <a:pPr algn="l"/>
            <a:r>
              <a:rPr lang="en-US" sz="1200" b="1" dirty="0">
                <a:latin typeface="Inter" panose="020B0502030000000004" pitchFamily="34" charset="0"/>
              </a:rPr>
              <a:t>Collaboration </a:t>
            </a:r>
            <a:endParaRPr lang="en-US" sz="1200" b="1" i="0" dirty="0">
              <a:effectLst/>
              <a:latin typeface="Inter" panose="020B0502030000000004" pitchFamily="34" charset="0"/>
            </a:endParaRPr>
          </a:p>
        </p:txBody>
      </p:sp>
      <p:sp>
        <p:nvSpPr>
          <p:cNvPr id="20" name="TextBox 19">
            <a:extLst>
              <a:ext uri="{FF2B5EF4-FFF2-40B4-BE49-F238E27FC236}">
                <a16:creationId xmlns:a16="http://schemas.microsoft.com/office/drawing/2014/main" id="{ACBBBBCB-6BB4-79F0-1565-C0A422A72F62}"/>
              </a:ext>
            </a:extLst>
          </p:cNvPr>
          <p:cNvSpPr txBox="1"/>
          <p:nvPr/>
        </p:nvSpPr>
        <p:spPr>
          <a:xfrm>
            <a:off x="6455145" y="4129919"/>
            <a:ext cx="1118422" cy="461665"/>
          </a:xfrm>
          <a:prstGeom prst="rect">
            <a:avLst/>
          </a:prstGeom>
          <a:noFill/>
        </p:spPr>
        <p:txBody>
          <a:bodyPr wrap="square">
            <a:spAutoFit/>
          </a:bodyPr>
          <a:lstStyle/>
          <a:p>
            <a:pPr algn="ctr"/>
            <a:r>
              <a:rPr lang="en-US" sz="1200" b="1" dirty="0">
                <a:latin typeface="Inter" panose="020B0502030000000004" pitchFamily="34" charset="0"/>
              </a:rPr>
              <a:t>Distribution </a:t>
            </a:r>
            <a:br>
              <a:rPr lang="en-US" sz="1200" b="1" dirty="0">
                <a:latin typeface="Inter" panose="020B0502030000000004" pitchFamily="34" charset="0"/>
              </a:rPr>
            </a:br>
            <a:r>
              <a:rPr lang="en-US" sz="1200" b="1" dirty="0">
                <a:latin typeface="Inter" panose="020B0502030000000004" pitchFamily="34" charset="0"/>
              </a:rPr>
              <a:t>Mark-up </a:t>
            </a:r>
            <a:endParaRPr lang="en-US" sz="1200" b="1" i="0" dirty="0">
              <a:effectLst/>
              <a:latin typeface="Inter" panose="020B0502030000000004" pitchFamily="34" charset="0"/>
            </a:endParaRPr>
          </a:p>
        </p:txBody>
      </p:sp>
      <p:sp>
        <p:nvSpPr>
          <p:cNvPr id="21" name="TextBox 20">
            <a:extLst>
              <a:ext uri="{FF2B5EF4-FFF2-40B4-BE49-F238E27FC236}">
                <a16:creationId xmlns:a16="http://schemas.microsoft.com/office/drawing/2014/main" id="{E08A66DE-C9D7-C1D7-7A3B-C6AA96F6532B}"/>
              </a:ext>
            </a:extLst>
          </p:cNvPr>
          <p:cNvSpPr txBox="1"/>
          <p:nvPr/>
        </p:nvSpPr>
        <p:spPr>
          <a:xfrm>
            <a:off x="7673956" y="4221455"/>
            <a:ext cx="993170" cy="276999"/>
          </a:xfrm>
          <a:prstGeom prst="rect">
            <a:avLst/>
          </a:prstGeom>
          <a:noFill/>
        </p:spPr>
        <p:txBody>
          <a:bodyPr wrap="square">
            <a:spAutoFit/>
          </a:bodyPr>
          <a:lstStyle/>
          <a:p>
            <a:pPr algn="ctr"/>
            <a:r>
              <a:rPr lang="en-US" sz="1200" b="1" dirty="0">
                <a:latin typeface="Inter" panose="020B0502030000000004" pitchFamily="34" charset="0"/>
              </a:rPr>
              <a:t>Content </a:t>
            </a:r>
            <a:endParaRPr lang="en-US" sz="1200" b="1" i="0" dirty="0">
              <a:effectLst/>
              <a:latin typeface="Inter" panose="020B0502030000000004" pitchFamily="34" charset="0"/>
            </a:endParaRPr>
          </a:p>
        </p:txBody>
      </p:sp>
      <p:sp>
        <p:nvSpPr>
          <p:cNvPr id="22" name="TextBox 21">
            <a:extLst>
              <a:ext uri="{FF2B5EF4-FFF2-40B4-BE49-F238E27FC236}">
                <a16:creationId xmlns:a16="http://schemas.microsoft.com/office/drawing/2014/main" id="{67CC9B85-C958-39BF-9832-93D2461730F6}"/>
              </a:ext>
            </a:extLst>
          </p:cNvPr>
          <p:cNvSpPr txBox="1"/>
          <p:nvPr/>
        </p:nvSpPr>
        <p:spPr>
          <a:xfrm>
            <a:off x="8987378" y="4129919"/>
            <a:ext cx="993170" cy="461665"/>
          </a:xfrm>
          <a:prstGeom prst="rect">
            <a:avLst/>
          </a:prstGeom>
          <a:noFill/>
        </p:spPr>
        <p:txBody>
          <a:bodyPr wrap="square">
            <a:spAutoFit/>
          </a:bodyPr>
          <a:lstStyle/>
          <a:p>
            <a:pPr algn="ctr"/>
            <a:r>
              <a:rPr lang="en-US" sz="1200" b="1" dirty="0">
                <a:latin typeface="Inter" panose="020B0502030000000004" pitchFamily="34" charset="0"/>
              </a:rPr>
              <a:t>Capture and layout </a:t>
            </a:r>
            <a:endParaRPr lang="en-US" sz="1200" b="1" i="0" dirty="0">
              <a:effectLst/>
              <a:latin typeface="Inter" panose="020B0502030000000004" pitchFamily="34" charset="0"/>
            </a:endParaRPr>
          </a:p>
        </p:txBody>
      </p:sp>
      <p:sp>
        <p:nvSpPr>
          <p:cNvPr id="23" name="TextBox 22">
            <a:extLst>
              <a:ext uri="{FF2B5EF4-FFF2-40B4-BE49-F238E27FC236}">
                <a16:creationId xmlns:a16="http://schemas.microsoft.com/office/drawing/2014/main" id="{BE100B74-53F7-A39D-972E-37344839D0AF}"/>
              </a:ext>
            </a:extLst>
          </p:cNvPr>
          <p:cNvSpPr txBox="1"/>
          <p:nvPr/>
        </p:nvSpPr>
        <p:spPr>
          <a:xfrm>
            <a:off x="5235048" y="2126793"/>
            <a:ext cx="3364576" cy="369332"/>
          </a:xfrm>
          <a:prstGeom prst="rect">
            <a:avLst/>
          </a:prstGeom>
          <a:noFill/>
        </p:spPr>
        <p:txBody>
          <a:bodyPr wrap="square">
            <a:spAutoFit/>
          </a:bodyPr>
          <a:lstStyle/>
          <a:p>
            <a:pPr algn="l"/>
            <a:r>
              <a:rPr lang="en-US" b="1" dirty="0">
                <a:latin typeface="Inter" panose="020B0502030000000004" pitchFamily="34" charset="0"/>
              </a:rPr>
              <a:t>Warner Brothers Theater  </a:t>
            </a:r>
            <a:endParaRPr lang="en-US" b="1" i="0" dirty="0">
              <a:effectLst/>
              <a:latin typeface="Inter" panose="020B0502030000000004" pitchFamily="34" charset="0"/>
            </a:endParaRPr>
          </a:p>
        </p:txBody>
      </p:sp>
      <p:pic>
        <p:nvPicPr>
          <p:cNvPr id="24" name="Picture 23">
            <a:extLst>
              <a:ext uri="{FF2B5EF4-FFF2-40B4-BE49-F238E27FC236}">
                <a16:creationId xmlns:a16="http://schemas.microsoft.com/office/drawing/2014/main" id="{3CADBC44-B6A6-9A0F-E388-5CD9FC1B92E7}"/>
              </a:ext>
            </a:extLst>
          </p:cNvPr>
          <p:cNvPicPr>
            <a:picLocks noChangeAspect="1"/>
          </p:cNvPicPr>
          <p:nvPr/>
        </p:nvPicPr>
        <p:blipFill>
          <a:blip r:embed="rId3"/>
          <a:stretch>
            <a:fillRect/>
          </a:stretch>
        </p:blipFill>
        <p:spPr>
          <a:xfrm>
            <a:off x="4069778" y="3320531"/>
            <a:ext cx="506864" cy="506864"/>
          </a:xfrm>
          <a:prstGeom prst="rect">
            <a:avLst/>
          </a:prstGeom>
        </p:spPr>
      </p:pic>
      <p:pic>
        <p:nvPicPr>
          <p:cNvPr id="25" name="Picture 24">
            <a:extLst>
              <a:ext uri="{FF2B5EF4-FFF2-40B4-BE49-F238E27FC236}">
                <a16:creationId xmlns:a16="http://schemas.microsoft.com/office/drawing/2014/main" id="{51ED0819-3AA1-D880-D7FA-87B5032B4F17}"/>
              </a:ext>
            </a:extLst>
          </p:cNvPr>
          <p:cNvPicPr>
            <a:picLocks noChangeAspect="1"/>
          </p:cNvPicPr>
          <p:nvPr/>
        </p:nvPicPr>
        <p:blipFill>
          <a:blip r:embed="rId4"/>
          <a:stretch>
            <a:fillRect/>
          </a:stretch>
        </p:blipFill>
        <p:spPr>
          <a:xfrm>
            <a:off x="5398887" y="3304871"/>
            <a:ext cx="631807" cy="551956"/>
          </a:xfrm>
          <a:prstGeom prst="rect">
            <a:avLst/>
          </a:prstGeom>
        </p:spPr>
      </p:pic>
      <p:pic>
        <p:nvPicPr>
          <p:cNvPr id="26" name="Picture 2" descr="Sketch - Free art and design icons">
            <a:extLst>
              <a:ext uri="{FF2B5EF4-FFF2-40B4-BE49-F238E27FC236}">
                <a16:creationId xmlns:a16="http://schemas.microsoft.com/office/drawing/2014/main" id="{6CB745A9-3A00-E8D2-DB1A-DB84253795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8299" y="3251890"/>
            <a:ext cx="506864" cy="50686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A61985F0-4966-1FA6-467C-11FE62DECEF9}"/>
              </a:ext>
            </a:extLst>
          </p:cNvPr>
          <p:cNvPicPr>
            <a:picLocks noChangeAspect="1"/>
          </p:cNvPicPr>
          <p:nvPr/>
        </p:nvPicPr>
        <p:blipFill>
          <a:blip r:embed="rId6"/>
          <a:stretch>
            <a:fillRect/>
          </a:stretch>
        </p:blipFill>
        <p:spPr>
          <a:xfrm>
            <a:off x="7877657" y="3287384"/>
            <a:ext cx="586780" cy="551956"/>
          </a:xfrm>
          <a:prstGeom prst="rect">
            <a:avLst/>
          </a:prstGeom>
        </p:spPr>
      </p:pic>
      <p:pic>
        <p:nvPicPr>
          <p:cNvPr id="28" name="Picture 27">
            <a:extLst>
              <a:ext uri="{FF2B5EF4-FFF2-40B4-BE49-F238E27FC236}">
                <a16:creationId xmlns:a16="http://schemas.microsoft.com/office/drawing/2014/main" id="{1E667B53-610B-82D6-76D7-AFCAA73DA9C4}"/>
              </a:ext>
            </a:extLst>
          </p:cNvPr>
          <p:cNvPicPr>
            <a:picLocks noChangeAspect="1"/>
          </p:cNvPicPr>
          <p:nvPr/>
        </p:nvPicPr>
        <p:blipFill>
          <a:blip r:embed="rId7"/>
          <a:stretch>
            <a:fillRect/>
          </a:stretch>
        </p:blipFill>
        <p:spPr>
          <a:xfrm>
            <a:off x="9133567" y="3206513"/>
            <a:ext cx="652297" cy="652297"/>
          </a:xfrm>
          <a:prstGeom prst="rect">
            <a:avLst/>
          </a:prstGeom>
        </p:spPr>
      </p:pic>
      <p:pic>
        <p:nvPicPr>
          <p:cNvPr id="29" name="Picture 28">
            <a:extLst>
              <a:ext uri="{FF2B5EF4-FFF2-40B4-BE49-F238E27FC236}">
                <a16:creationId xmlns:a16="http://schemas.microsoft.com/office/drawing/2014/main" id="{97A52112-A709-F957-6550-D614DB6C86BF}"/>
              </a:ext>
            </a:extLst>
          </p:cNvPr>
          <p:cNvPicPr>
            <a:picLocks noChangeAspect="1"/>
          </p:cNvPicPr>
          <p:nvPr/>
        </p:nvPicPr>
        <p:blipFill>
          <a:blip r:embed="rId8"/>
          <a:stretch>
            <a:fillRect/>
          </a:stretch>
        </p:blipFill>
        <p:spPr>
          <a:xfrm>
            <a:off x="4198921" y="5256137"/>
            <a:ext cx="547389" cy="541240"/>
          </a:xfrm>
          <a:prstGeom prst="rect">
            <a:avLst/>
          </a:prstGeom>
        </p:spPr>
      </p:pic>
      <p:pic>
        <p:nvPicPr>
          <p:cNvPr id="30" name="Picture 29">
            <a:extLst>
              <a:ext uri="{FF2B5EF4-FFF2-40B4-BE49-F238E27FC236}">
                <a16:creationId xmlns:a16="http://schemas.microsoft.com/office/drawing/2014/main" id="{D8059D69-BA0F-B1DE-798C-31E417AEDB83}"/>
              </a:ext>
            </a:extLst>
          </p:cNvPr>
          <p:cNvPicPr>
            <a:picLocks noChangeAspect="1"/>
          </p:cNvPicPr>
          <p:nvPr/>
        </p:nvPicPr>
        <p:blipFill>
          <a:blip r:embed="rId9"/>
          <a:stretch>
            <a:fillRect/>
          </a:stretch>
        </p:blipFill>
        <p:spPr>
          <a:xfrm>
            <a:off x="3937655" y="4982634"/>
            <a:ext cx="547390" cy="547390"/>
          </a:xfrm>
          <a:prstGeom prst="rect">
            <a:avLst/>
          </a:prstGeom>
        </p:spPr>
      </p:pic>
      <p:pic>
        <p:nvPicPr>
          <p:cNvPr id="31" name="Picture 30">
            <a:extLst>
              <a:ext uri="{FF2B5EF4-FFF2-40B4-BE49-F238E27FC236}">
                <a16:creationId xmlns:a16="http://schemas.microsoft.com/office/drawing/2014/main" id="{CA316DC4-8220-E30E-C8F6-8CB280E188AF}"/>
              </a:ext>
            </a:extLst>
          </p:cNvPr>
          <p:cNvPicPr>
            <a:picLocks noChangeAspect="1"/>
          </p:cNvPicPr>
          <p:nvPr/>
        </p:nvPicPr>
        <p:blipFill>
          <a:blip r:embed="rId10"/>
          <a:stretch>
            <a:fillRect/>
          </a:stretch>
        </p:blipFill>
        <p:spPr>
          <a:xfrm>
            <a:off x="5526963" y="5280217"/>
            <a:ext cx="541240" cy="541240"/>
          </a:xfrm>
          <a:prstGeom prst="rect">
            <a:avLst/>
          </a:prstGeom>
        </p:spPr>
      </p:pic>
      <p:pic>
        <p:nvPicPr>
          <p:cNvPr id="32" name="Picture 31">
            <a:extLst>
              <a:ext uri="{FF2B5EF4-FFF2-40B4-BE49-F238E27FC236}">
                <a16:creationId xmlns:a16="http://schemas.microsoft.com/office/drawing/2014/main" id="{0766FA5F-7CB5-41BB-7A69-1B53093653D3}"/>
              </a:ext>
            </a:extLst>
          </p:cNvPr>
          <p:cNvPicPr>
            <a:picLocks noChangeAspect="1"/>
          </p:cNvPicPr>
          <p:nvPr/>
        </p:nvPicPr>
        <p:blipFill>
          <a:blip r:embed="rId11"/>
          <a:stretch>
            <a:fillRect/>
          </a:stretch>
        </p:blipFill>
        <p:spPr>
          <a:xfrm>
            <a:off x="5241976" y="5023159"/>
            <a:ext cx="543484" cy="543484"/>
          </a:xfrm>
          <a:prstGeom prst="rect">
            <a:avLst/>
          </a:prstGeom>
        </p:spPr>
      </p:pic>
      <p:pic>
        <p:nvPicPr>
          <p:cNvPr id="33" name="Picture 32">
            <a:extLst>
              <a:ext uri="{FF2B5EF4-FFF2-40B4-BE49-F238E27FC236}">
                <a16:creationId xmlns:a16="http://schemas.microsoft.com/office/drawing/2014/main" id="{441186E1-4539-9CA3-221B-BA3D91E90F73}"/>
              </a:ext>
            </a:extLst>
          </p:cNvPr>
          <p:cNvPicPr>
            <a:picLocks noChangeAspect="1"/>
          </p:cNvPicPr>
          <p:nvPr/>
        </p:nvPicPr>
        <p:blipFill>
          <a:blip r:embed="rId12"/>
          <a:stretch>
            <a:fillRect/>
          </a:stretch>
        </p:blipFill>
        <p:spPr>
          <a:xfrm>
            <a:off x="6625582" y="5107909"/>
            <a:ext cx="652297" cy="649398"/>
          </a:xfrm>
          <a:prstGeom prst="rect">
            <a:avLst/>
          </a:prstGeom>
        </p:spPr>
      </p:pic>
      <p:pic>
        <p:nvPicPr>
          <p:cNvPr id="34" name="Picture 33">
            <a:extLst>
              <a:ext uri="{FF2B5EF4-FFF2-40B4-BE49-F238E27FC236}">
                <a16:creationId xmlns:a16="http://schemas.microsoft.com/office/drawing/2014/main" id="{5B30164C-0B52-4A83-C089-71C572F73253}"/>
              </a:ext>
            </a:extLst>
          </p:cNvPr>
          <p:cNvPicPr>
            <a:picLocks noChangeAspect="1"/>
          </p:cNvPicPr>
          <p:nvPr/>
        </p:nvPicPr>
        <p:blipFill>
          <a:blip r:embed="rId13"/>
          <a:stretch>
            <a:fillRect/>
          </a:stretch>
        </p:blipFill>
        <p:spPr>
          <a:xfrm>
            <a:off x="7899908" y="5084897"/>
            <a:ext cx="581106" cy="695422"/>
          </a:xfrm>
          <a:prstGeom prst="rect">
            <a:avLst/>
          </a:prstGeom>
        </p:spPr>
      </p:pic>
      <p:pic>
        <p:nvPicPr>
          <p:cNvPr id="35" name="Picture 34">
            <a:extLst>
              <a:ext uri="{FF2B5EF4-FFF2-40B4-BE49-F238E27FC236}">
                <a16:creationId xmlns:a16="http://schemas.microsoft.com/office/drawing/2014/main" id="{514B1606-0B86-05ED-985E-67DE994D86F3}"/>
              </a:ext>
            </a:extLst>
          </p:cNvPr>
          <p:cNvPicPr>
            <a:picLocks noChangeAspect="1"/>
          </p:cNvPicPr>
          <p:nvPr/>
        </p:nvPicPr>
        <p:blipFill>
          <a:blip r:embed="rId14"/>
          <a:stretch>
            <a:fillRect/>
          </a:stretch>
        </p:blipFill>
        <p:spPr>
          <a:xfrm>
            <a:off x="9103043" y="5104039"/>
            <a:ext cx="676280" cy="676280"/>
          </a:xfrm>
          <a:prstGeom prst="rect">
            <a:avLst/>
          </a:prstGeom>
        </p:spPr>
      </p:pic>
    </p:spTree>
    <p:extLst>
      <p:ext uri="{BB962C8B-B14F-4D97-AF65-F5344CB8AC3E}">
        <p14:creationId xmlns:p14="http://schemas.microsoft.com/office/powerpoint/2010/main" val="2662893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8A4132F-DEC6-4332-A00C-A11AD4519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5" y="0"/>
            <a:ext cx="1219047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Freeform: Shape 21">
            <a:extLst>
              <a:ext uri="{FF2B5EF4-FFF2-40B4-BE49-F238E27FC236}">
                <a16:creationId xmlns:a16="http://schemas.microsoft.com/office/drawing/2014/main" id="{64965EAE-E41A-435F-B993-07E824B6C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0"/>
            <a:ext cx="7539895" cy="6858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4" name="Freeform: Shape 23">
            <a:extLst>
              <a:ext uri="{FF2B5EF4-FFF2-40B4-BE49-F238E27FC236}">
                <a16:creationId xmlns:a16="http://schemas.microsoft.com/office/drawing/2014/main" id="{152F8994-E6D4-4311-9548-C3607BC436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7092985" cy="6858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Subtitle 2">
            <a:extLst>
              <a:ext uri="{FF2B5EF4-FFF2-40B4-BE49-F238E27FC236}">
                <a16:creationId xmlns:a16="http://schemas.microsoft.com/office/drawing/2014/main" id="{481FB439-CBA6-463C-82D7-EA5E59DA668E}"/>
              </a:ext>
            </a:extLst>
          </p:cNvPr>
          <p:cNvSpPr txBox="1">
            <a:spLocks/>
          </p:cNvSpPr>
          <p:nvPr/>
        </p:nvSpPr>
        <p:spPr>
          <a:xfrm>
            <a:off x="391562" y="-176572"/>
            <a:ext cx="6756771" cy="1325563"/>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4000" b="1" i="0" u="none" strike="noStrike" kern="1200" cap="none" spc="0" normalizeH="0" baseline="0" noProof="0" dirty="0">
                <a:ln>
                  <a:noFill/>
                </a:ln>
                <a:solidFill>
                  <a:prstClr val="white"/>
                </a:solidFill>
                <a:effectLst/>
                <a:uLnTx/>
                <a:uFillTx/>
                <a:latin typeface="Arial" panose="020B0604020202020204"/>
                <a:ea typeface="+mn-ea"/>
                <a:cs typeface="+mn-cs"/>
              </a:rPr>
              <a:t>Why Map Out Your Tech?</a:t>
            </a:r>
          </a:p>
        </p:txBody>
      </p:sp>
      <p:sp>
        <p:nvSpPr>
          <p:cNvPr id="5" name="Subtitle 2">
            <a:extLst>
              <a:ext uri="{FF2B5EF4-FFF2-40B4-BE49-F238E27FC236}">
                <a16:creationId xmlns:a16="http://schemas.microsoft.com/office/drawing/2014/main" id="{A2295742-A439-4263-B5BD-4CA4C66C07AF}"/>
              </a:ext>
            </a:extLst>
          </p:cNvPr>
          <p:cNvSpPr txBox="1">
            <a:spLocks/>
          </p:cNvSpPr>
          <p:nvPr/>
        </p:nvSpPr>
        <p:spPr>
          <a:xfrm>
            <a:off x="391308" y="1148991"/>
            <a:ext cx="6310367" cy="5988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!!CONTEXT!!</a:t>
            </a:r>
          </a:p>
          <a:p>
            <a:r>
              <a:rPr lang="en-US" sz="2400" dirty="0"/>
              <a:t>Connect people to technology </a:t>
            </a:r>
          </a:p>
          <a:p>
            <a:r>
              <a:rPr lang="en-US" sz="2400" dirty="0"/>
              <a:t>At a glance understanding </a:t>
            </a:r>
          </a:p>
          <a:p>
            <a:r>
              <a:rPr lang="en-US" sz="2400" dirty="0"/>
              <a:t>Collaboration</a:t>
            </a:r>
          </a:p>
          <a:p>
            <a:r>
              <a:rPr lang="en-US" sz="2400" dirty="0"/>
              <a:t>Measurement &amp; analytics </a:t>
            </a:r>
          </a:p>
          <a:p>
            <a:r>
              <a:rPr lang="en-US" sz="2400" dirty="0"/>
              <a:t>Consistency </a:t>
            </a:r>
          </a:p>
          <a:p>
            <a:r>
              <a:rPr lang="en-US" sz="2400" dirty="0"/>
              <a:t>Helps in training and recruitment</a:t>
            </a:r>
          </a:p>
          <a:p>
            <a:r>
              <a:rPr lang="en-US" sz="2400" dirty="0"/>
              <a:t>Provides direction </a:t>
            </a:r>
          </a:p>
          <a:p>
            <a:r>
              <a:rPr lang="en-US" sz="2400" dirty="0"/>
              <a:t>Helps avoid redundancy </a:t>
            </a:r>
          </a:p>
          <a:p>
            <a:r>
              <a:rPr lang="en-US" sz="2400" dirty="0"/>
              <a:t>Helps identify real problems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2" name="Picture 1" descr="Diagram, venn diagram&#10;&#10;Description automatically generated">
            <a:extLst>
              <a:ext uri="{FF2B5EF4-FFF2-40B4-BE49-F238E27FC236}">
                <a16:creationId xmlns:a16="http://schemas.microsoft.com/office/drawing/2014/main" id="{2FC02B04-3817-8A1A-D170-F69228BD4289}"/>
              </a:ext>
            </a:extLst>
          </p:cNvPr>
          <p:cNvPicPr>
            <a:picLocks/>
          </p:cNvPicPr>
          <p:nvPr/>
        </p:nvPicPr>
        <p:blipFill rotWithShape="1">
          <a:blip r:embed="rId3">
            <a:extLst>
              <a:ext uri="{28A0092B-C50C-407E-A947-70E740481C1C}">
                <a14:useLocalDpi xmlns:a14="http://schemas.microsoft.com/office/drawing/2010/main" val="0"/>
              </a:ext>
            </a:extLst>
          </a:blip>
          <a:srcRect l="-9771" r="-2177" b="-8199"/>
          <a:stretch/>
        </p:blipFill>
        <p:spPr>
          <a:xfrm>
            <a:off x="5935579" y="1528555"/>
            <a:ext cx="6012214" cy="5229857"/>
          </a:xfrm>
          <a:prstGeom prst="rect">
            <a:avLst/>
          </a:prstGeom>
        </p:spPr>
      </p:pic>
      <p:sp>
        <p:nvSpPr>
          <p:cNvPr id="3" name="Arrow: Right 2">
            <a:extLst>
              <a:ext uri="{FF2B5EF4-FFF2-40B4-BE49-F238E27FC236}">
                <a16:creationId xmlns:a16="http://schemas.microsoft.com/office/drawing/2014/main" id="{CE25297F-03F8-7739-005D-2DAFBD48340B}"/>
              </a:ext>
            </a:extLst>
          </p:cNvPr>
          <p:cNvSpPr>
            <a:spLocks/>
          </p:cNvSpPr>
          <p:nvPr/>
        </p:nvSpPr>
        <p:spPr>
          <a:xfrm rot="14738766">
            <a:off x="9448800" y="3670856"/>
            <a:ext cx="847993"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BF0E0575-ADF5-871A-8C45-9C68C0C12EA6}"/>
              </a:ext>
            </a:extLst>
          </p:cNvPr>
          <p:cNvSpPr>
            <a:spLocks/>
          </p:cNvSpPr>
          <p:nvPr/>
        </p:nvSpPr>
        <p:spPr>
          <a:xfrm rot="10800000">
            <a:off x="8682594" y="5075614"/>
            <a:ext cx="847993"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884734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F34599-4FCB-DA2B-27FD-9B9ED4377B96}"/>
              </a:ext>
            </a:extLst>
          </p:cNvPr>
          <p:cNvSpPr/>
          <p:nvPr/>
        </p:nvSpPr>
        <p:spPr>
          <a:xfrm>
            <a:off x="0" y="0"/>
            <a:ext cx="12192000" cy="1376218"/>
          </a:xfrm>
          <a:prstGeom prst="rect">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3" name="Title 1">
            <a:extLst>
              <a:ext uri="{FF2B5EF4-FFF2-40B4-BE49-F238E27FC236}">
                <a16:creationId xmlns:a16="http://schemas.microsoft.com/office/drawing/2014/main" id="{BC25155B-9CA2-EB70-6DE9-A92479D77C17}"/>
              </a:ext>
            </a:extLst>
          </p:cNvPr>
          <p:cNvSpPr txBox="1">
            <a:spLocks/>
          </p:cNvSpPr>
          <p:nvPr/>
        </p:nvSpPr>
        <p:spPr>
          <a:xfrm>
            <a:off x="838200" y="375450"/>
            <a:ext cx="10515600" cy="662781"/>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Sharp Sans Disp No2" pitchFamily="2" charset="77"/>
                <a:ea typeface="Sharp Sans Disp No2" pitchFamily="2" charset="77"/>
                <a:cs typeface="Sharp Sans Disp No2" pitchFamily="2" charset="77"/>
              </a:rPr>
              <a:t>Construction</a:t>
            </a:r>
            <a:r>
              <a:rPr lang="en-US" b="1" dirty="0">
                <a:latin typeface="Sharp Sans Disp No2" pitchFamily="2" charset="77"/>
                <a:ea typeface="Sharp Sans Disp No2" pitchFamily="2" charset="77"/>
                <a:cs typeface="Sharp Sans Disp No2" pitchFamily="2" charset="77"/>
              </a:rPr>
              <a:t> </a:t>
            </a:r>
            <a:r>
              <a:rPr lang="en-US" b="1" dirty="0">
                <a:solidFill>
                  <a:schemeClr val="bg1"/>
                </a:solidFill>
                <a:latin typeface="Sharp Sans Disp No2" pitchFamily="2" charset="77"/>
                <a:ea typeface="Sharp Sans Disp No2" pitchFamily="2" charset="77"/>
                <a:cs typeface="Sharp Sans Disp No2" pitchFamily="2" charset="77"/>
              </a:rPr>
              <a:t>Tech</a:t>
            </a:r>
            <a:r>
              <a:rPr lang="en-US" b="1" dirty="0">
                <a:latin typeface="Sharp Sans Disp No2" pitchFamily="2" charset="77"/>
                <a:ea typeface="Sharp Sans Disp No2" pitchFamily="2" charset="77"/>
                <a:cs typeface="Sharp Sans Disp No2" pitchFamily="2" charset="77"/>
              </a:rPr>
              <a:t> </a:t>
            </a:r>
            <a:r>
              <a:rPr lang="en-US" b="1" dirty="0">
                <a:solidFill>
                  <a:schemeClr val="bg1"/>
                </a:solidFill>
                <a:latin typeface="Sharp Sans Disp No2" pitchFamily="2" charset="77"/>
                <a:ea typeface="Sharp Sans Disp No2" pitchFamily="2" charset="77"/>
                <a:cs typeface="Sharp Sans Disp No2" pitchFamily="2" charset="77"/>
              </a:rPr>
              <a:t>Stack</a:t>
            </a:r>
          </a:p>
        </p:txBody>
      </p:sp>
      <p:pic>
        <p:nvPicPr>
          <p:cNvPr id="5" name="Picture 2" descr="Canadian Pension Plan's Venture Playbook for Construction Tech">
            <a:extLst>
              <a:ext uri="{FF2B5EF4-FFF2-40B4-BE49-F238E27FC236}">
                <a16:creationId xmlns:a16="http://schemas.microsoft.com/office/drawing/2014/main" id="{9D1211FB-BA8F-B495-A630-7DCD70E65B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66"/>
          <a:stretch/>
        </p:blipFill>
        <p:spPr bwMode="auto">
          <a:xfrm>
            <a:off x="1546607" y="1766271"/>
            <a:ext cx="9851352" cy="42492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609C2EB-1592-4367-3F5B-C68623260D09}"/>
              </a:ext>
            </a:extLst>
          </p:cNvPr>
          <p:cNvSpPr txBox="1"/>
          <p:nvPr/>
        </p:nvSpPr>
        <p:spPr>
          <a:xfrm>
            <a:off x="97649" y="3400880"/>
            <a:ext cx="2322218" cy="369332"/>
          </a:xfrm>
          <a:prstGeom prst="rect">
            <a:avLst/>
          </a:prstGeom>
          <a:noFill/>
        </p:spPr>
        <p:txBody>
          <a:bodyPr wrap="square">
            <a:spAutoFit/>
          </a:bodyPr>
          <a:lstStyle/>
          <a:p>
            <a:pPr algn="l"/>
            <a:r>
              <a:rPr lang="en-US" b="1" i="0" dirty="0">
                <a:solidFill>
                  <a:srgbClr val="000000"/>
                </a:solidFill>
                <a:effectLst/>
                <a:latin typeface="Inter" panose="020B0502030000000004" pitchFamily="34" charset="0"/>
              </a:rPr>
              <a:t>The job to be done</a:t>
            </a:r>
          </a:p>
        </p:txBody>
      </p:sp>
      <p:sp>
        <p:nvSpPr>
          <p:cNvPr id="7" name="TextBox 6">
            <a:extLst>
              <a:ext uri="{FF2B5EF4-FFF2-40B4-BE49-F238E27FC236}">
                <a16:creationId xmlns:a16="http://schemas.microsoft.com/office/drawing/2014/main" id="{B4818464-910B-AD49-42E7-4CE8C0D405E6}"/>
              </a:ext>
            </a:extLst>
          </p:cNvPr>
          <p:cNvSpPr txBox="1"/>
          <p:nvPr/>
        </p:nvSpPr>
        <p:spPr>
          <a:xfrm>
            <a:off x="0" y="2039312"/>
            <a:ext cx="2322218" cy="369332"/>
          </a:xfrm>
          <a:prstGeom prst="rect">
            <a:avLst/>
          </a:prstGeom>
          <a:noFill/>
        </p:spPr>
        <p:txBody>
          <a:bodyPr wrap="square">
            <a:spAutoFit/>
          </a:bodyPr>
          <a:lstStyle/>
          <a:p>
            <a:pPr algn="l"/>
            <a:r>
              <a:rPr lang="en-US" b="1" i="0" dirty="0">
                <a:solidFill>
                  <a:srgbClr val="000000"/>
                </a:solidFill>
                <a:effectLst/>
                <a:latin typeface="Inter" panose="020B0502030000000004" pitchFamily="34" charset="0"/>
              </a:rPr>
              <a:t>The tool for the job</a:t>
            </a:r>
          </a:p>
        </p:txBody>
      </p:sp>
      <p:sp>
        <p:nvSpPr>
          <p:cNvPr id="8" name="Arrow: Right 7">
            <a:extLst>
              <a:ext uri="{FF2B5EF4-FFF2-40B4-BE49-F238E27FC236}">
                <a16:creationId xmlns:a16="http://schemas.microsoft.com/office/drawing/2014/main" id="{4BCC88F5-9889-7FC2-F82E-A5FEBFC8A07B}"/>
              </a:ext>
            </a:extLst>
          </p:cNvPr>
          <p:cNvSpPr/>
          <p:nvPr/>
        </p:nvSpPr>
        <p:spPr>
          <a:xfrm>
            <a:off x="2322218" y="3515208"/>
            <a:ext cx="2622187" cy="1988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A2E81728-4F66-C4CC-66DE-14695DB12058}"/>
              </a:ext>
            </a:extLst>
          </p:cNvPr>
          <p:cNvSpPr/>
          <p:nvPr/>
        </p:nvSpPr>
        <p:spPr>
          <a:xfrm>
            <a:off x="2322218" y="2116556"/>
            <a:ext cx="1546607" cy="1988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1012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F34599-4FCB-DA2B-27FD-9B9ED4377B96}"/>
              </a:ext>
            </a:extLst>
          </p:cNvPr>
          <p:cNvSpPr/>
          <p:nvPr/>
        </p:nvSpPr>
        <p:spPr>
          <a:xfrm>
            <a:off x="0" y="0"/>
            <a:ext cx="12192000" cy="1376218"/>
          </a:xfrm>
          <a:prstGeom prst="rect">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2" name="TextBox 1">
            <a:extLst>
              <a:ext uri="{FF2B5EF4-FFF2-40B4-BE49-F238E27FC236}">
                <a16:creationId xmlns:a16="http://schemas.microsoft.com/office/drawing/2014/main" id="{ACEFBFCA-369B-E2DE-BF49-9EAF95D4B87F}"/>
              </a:ext>
            </a:extLst>
          </p:cNvPr>
          <p:cNvSpPr txBox="1"/>
          <p:nvPr/>
        </p:nvSpPr>
        <p:spPr>
          <a:xfrm>
            <a:off x="147596" y="2492080"/>
            <a:ext cx="2322218" cy="369332"/>
          </a:xfrm>
          <a:prstGeom prst="rect">
            <a:avLst/>
          </a:prstGeom>
          <a:noFill/>
        </p:spPr>
        <p:txBody>
          <a:bodyPr wrap="square">
            <a:spAutoFit/>
          </a:bodyPr>
          <a:lstStyle/>
          <a:p>
            <a:pPr algn="l"/>
            <a:r>
              <a:rPr lang="en-US" b="1" i="0" dirty="0">
                <a:solidFill>
                  <a:srgbClr val="000000"/>
                </a:solidFill>
                <a:effectLst/>
                <a:latin typeface="Inter" panose="020B0502030000000004" pitchFamily="34" charset="0"/>
              </a:rPr>
              <a:t>The Job to be done</a:t>
            </a:r>
          </a:p>
        </p:txBody>
      </p:sp>
      <p:sp>
        <p:nvSpPr>
          <p:cNvPr id="4" name="TextBox 3">
            <a:extLst>
              <a:ext uri="{FF2B5EF4-FFF2-40B4-BE49-F238E27FC236}">
                <a16:creationId xmlns:a16="http://schemas.microsoft.com/office/drawing/2014/main" id="{42AE0851-92DD-6291-B865-0CE7373EFD4F}"/>
              </a:ext>
            </a:extLst>
          </p:cNvPr>
          <p:cNvSpPr txBox="1"/>
          <p:nvPr/>
        </p:nvSpPr>
        <p:spPr>
          <a:xfrm>
            <a:off x="0" y="4248559"/>
            <a:ext cx="2561340" cy="369332"/>
          </a:xfrm>
          <a:prstGeom prst="rect">
            <a:avLst/>
          </a:prstGeom>
          <a:noFill/>
        </p:spPr>
        <p:txBody>
          <a:bodyPr wrap="square">
            <a:spAutoFit/>
          </a:bodyPr>
          <a:lstStyle/>
          <a:p>
            <a:pPr algn="l"/>
            <a:r>
              <a:rPr lang="en-US" b="1" i="0" dirty="0">
                <a:solidFill>
                  <a:srgbClr val="000000"/>
                </a:solidFill>
                <a:effectLst/>
                <a:latin typeface="Inter" panose="020B0502030000000004" pitchFamily="34" charset="0"/>
              </a:rPr>
              <a:t>The tools for the job</a:t>
            </a:r>
          </a:p>
        </p:txBody>
      </p:sp>
      <p:sp>
        <p:nvSpPr>
          <p:cNvPr id="11" name="Arrow: Right 10">
            <a:extLst>
              <a:ext uri="{FF2B5EF4-FFF2-40B4-BE49-F238E27FC236}">
                <a16:creationId xmlns:a16="http://schemas.microsoft.com/office/drawing/2014/main" id="{3CC75334-AF97-A0F6-6423-83A52FF4B473}"/>
              </a:ext>
            </a:extLst>
          </p:cNvPr>
          <p:cNvSpPr/>
          <p:nvPr/>
        </p:nvSpPr>
        <p:spPr>
          <a:xfrm>
            <a:off x="2442027" y="2492080"/>
            <a:ext cx="333580"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DAAA3FF5-EDA8-F852-98BC-172383601D66}"/>
              </a:ext>
            </a:extLst>
          </p:cNvPr>
          <p:cNvSpPr/>
          <p:nvPr/>
        </p:nvSpPr>
        <p:spPr>
          <a:xfrm>
            <a:off x="2403882" y="4248559"/>
            <a:ext cx="339978"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screenshot of a computer&#10;&#10;Description automatically generated">
            <a:extLst>
              <a:ext uri="{FF2B5EF4-FFF2-40B4-BE49-F238E27FC236}">
                <a16:creationId xmlns:a16="http://schemas.microsoft.com/office/drawing/2014/main" id="{AC164C52-E16B-971B-D12A-C072E24103B8}"/>
              </a:ext>
            </a:extLst>
          </p:cNvPr>
          <p:cNvPicPr>
            <a:picLocks noChangeAspect="1"/>
          </p:cNvPicPr>
          <p:nvPr/>
        </p:nvPicPr>
        <p:blipFill>
          <a:blip r:embed="rId3"/>
          <a:stretch>
            <a:fillRect/>
          </a:stretch>
        </p:blipFill>
        <p:spPr>
          <a:xfrm>
            <a:off x="5091115" y="1830124"/>
            <a:ext cx="6891152" cy="4319074"/>
          </a:xfrm>
          <a:prstGeom prst="rect">
            <a:avLst/>
          </a:prstGeom>
        </p:spPr>
      </p:pic>
      <p:pic>
        <p:nvPicPr>
          <p:cNvPr id="14" name="Picture 13" descr="A screenshot of a computer&#10;&#10;Description automatically generated">
            <a:extLst>
              <a:ext uri="{FF2B5EF4-FFF2-40B4-BE49-F238E27FC236}">
                <a16:creationId xmlns:a16="http://schemas.microsoft.com/office/drawing/2014/main" id="{2CBC33B7-B989-9100-0718-1C0969A72618}"/>
              </a:ext>
            </a:extLst>
          </p:cNvPr>
          <p:cNvPicPr>
            <a:picLocks noChangeAspect="1"/>
          </p:cNvPicPr>
          <p:nvPr/>
        </p:nvPicPr>
        <p:blipFill rotWithShape="1">
          <a:blip r:embed="rId3"/>
          <a:srcRect l="67843" t="31422" r="21929" b="39554"/>
          <a:stretch/>
        </p:blipFill>
        <p:spPr>
          <a:xfrm>
            <a:off x="2919100" y="2553403"/>
            <a:ext cx="1951350" cy="3470517"/>
          </a:xfrm>
          <a:prstGeom prst="rect">
            <a:avLst/>
          </a:prstGeom>
        </p:spPr>
      </p:pic>
      <p:sp>
        <p:nvSpPr>
          <p:cNvPr id="15" name="Title 1">
            <a:extLst>
              <a:ext uri="{FF2B5EF4-FFF2-40B4-BE49-F238E27FC236}">
                <a16:creationId xmlns:a16="http://schemas.microsoft.com/office/drawing/2014/main" id="{88BA7109-CB6B-8702-CA3B-B1FEDF3184A2}"/>
              </a:ext>
            </a:extLst>
          </p:cNvPr>
          <p:cNvSpPr txBox="1">
            <a:spLocks/>
          </p:cNvSpPr>
          <p:nvPr/>
        </p:nvSpPr>
        <p:spPr>
          <a:xfrm>
            <a:off x="838200" y="356718"/>
            <a:ext cx="10515600" cy="662781"/>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Sharp Sans Disp No2" pitchFamily="2" charset="77"/>
                <a:ea typeface="Sharp Sans Disp No2" pitchFamily="2" charset="77"/>
                <a:cs typeface="Sharp Sans Disp No2" pitchFamily="2" charset="77"/>
              </a:rPr>
              <a:t>What is a Market Map?</a:t>
            </a:r>
          </a:p>
        </p:txBody>
      </p:sp>
    </p:spTree>
    <p:extLst>
      <p:ext uri="{BB962C8B-B14F-4D97-AF65-F5344CB8AC3E}">
        <p14:creationId xmlns:p14="http://schemas.microsoft.com/office/powerpoint/2010/main" val="2625969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F34599-4FCB-DA2B-27FD-9B9ED4377B96}"/>
              </a:ext>
            </a:extLst>
          </p:cNvPr>
          <p:cNvSpPr/>
          <p:nvPr/>
        </p:nvSpPr>
        <p:spPr>
          <a:xfrm>
            <a:off x="0" y="0"/>
            <a:ext cx="12192000" cy="1376218"/>
          </a:xfrm>
          <a:prstGeom prst="rect">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5" name="Title 1">
            <a:extLst>
              <a:ext uri="{FF2B5EF4-FFF2-40B4-BE49-F238E27FC236}">
                <a16:creationId xmlns:a16="http://schemas.microsoft.com/office/drawing/2014/main" id="{88BA7109-CB6B-8702-CA3B-B1FEDF3184A2}"/>
              </a:ext>
            </a:extLst>
          </p:cNvPr>
          <p:cNvSpPr txBox="1">
            <a:spLocks/>
          </p:cNvSpPr>
          <p:nvPr/>
        </p:nvSpPr>
        <p:spPr>
          <a:xfrm>
            <a:off x="838200" y="356718"/>
            <a:ext cx="10515600" cy="662781"/>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Sharp Sans Disp No2" pitchFamily="2" charset="77"/>
                <a:ea typeface="Sharp Sans Disp No2" pitchFamily="2" charset="77"/>
                <a:cs typeface="Sharp Sans Disp No2" pitchFamily="2" charset="77"/>
              </a:rPr>
              <a:t>Other parts of a Tech Stack</a:t>
            </a:r>
          </a:p>
        </p:txBody>
      </p:sp>
      <p:sp>
        <p:nvSpPr>
          <p:cNvPr id="3" name="TextBox 2">
            <a:extLst>
              <a:ext uri="{FF2B5EF4-FFF2-40B4-BE49-F238E27FC236}">
                <a16:creationId xmlns:a16="http://schemas.microsoft.com/office/drawing/2014/main" id="{8904E61E-772D-DE2B-25FE-B460E44505AF}"/>
              </a:ext>
            </a:extLst>
          </p:cNvPr>
          <p:cNvSpPr txBox="1"/>
          <p:nvPr/>
        </p:nvSpPr>
        <p:spPr>
          <a:xfrm>
            <a:off x="215394" y="4169757"/>
            <a:ext cx="2431235" cy="369332"/>
          </a:xfrm>
          <a:prstGeom prst="rect">
            <a:avLst/>
          </a:prstGeom>
          <a:noFill/>
        </p:spPr>
        <p:txBody>
          <a:bodyPr wrap="square">
            <a:spAutoFit/>
          </a:bodyPr>
          <a:lstStyle/>
          <a:p>
            <a:pPr algn="l"/>
            <a:r>
              <a:rPr lang="en-US" b="1" i="0" dirty="0">
                <a:solidFill>
                  <a:srgbClr val="000000"/>
                </a:solidFill>
                <a:effectLst/>
                <a:latin typeface="Inter" panose="020B0502030000000004" pitchFamily="34" charset="0"/>
              </a:rPr>
              <a:t>The Job to be done</a:t>
            </a:r>
          </a:p>
        </p:txBody>
      </p:sp>
      <p:sp>
        <p:nvSpPr>
          <p:cNvPr id="5" name="TextBox 4">
            <a:extLst>
              <a:ext uri="{FF2B5EF4-FFF2-40B4-BE49-F238E27FC236}">
                <a16:creationId xmlns:a16="http://schemas.microsoft.com/office/drawing/2014/main" id="{D3A21883-36D1-C087-89CA-B9742C2F0A14}"/>
              </a:ext>
            </a:extLst>
          </p:cNvPr>
          <p:cNvSpPr txBox="1"/>
          <p:nvPr/>
        </p:nvSpPr>
        <p:spPr>
          <a:xfrm>
            <a:off x="1007613" y="2600624"/>
            <a:ext cx="1587128" cy="369332"/>
          </a:xfrm>
          <a:prstGeom prst="rect">
            <a:avLst/>
          </a:prstGeom>
          <a:noFill/>
        </p:spPr>
        <p:txBody>
          <a:bodyPr wrap="square">
            <a:spAutoFit/>
          </a:bodyPr>
          <a:lstStyle/>
          <a:p>
            <a:pPr algn="l"/>
            <a:r>
              <a:rPr lang="en-US" b="1" i="0" dirty="0">
                <a:solidFill>
                  <a:srgbClr val="000000"/>
                </a:solidFill>
                <a:effectLst/>
                <a:latin typeface="Inter" panose="020B0502030000000004" pitchFamily="34" charset="0"/>
              </a:rPr>
              <a:t>Work Group</a:t>
            </a:r>
          </a:p>
        </p:txBody>
      </p:sp>
      <p:pic>
        <p:nvPicPr>
          <p:cNvPr id="8" name="Picture 7">
            <a:extLst>
              <a:ext uri="{FF2B5EF4-FFF2-40B4-BE49-F238E27FC236}">
                <a16:creationId xmlns:a16="http://schemas.microsoft.com/office/drawing/2014/main" id="{5FD197F6-2A76-1A2B-92D3-F39D4EC80612}"/>
              </a:ext>
            </a:extLst>
          </p:cNvPr>
          <p:cNvPicPr/>
          <p:nvPr/>
        </p:nvPicPr>
        <p:blipFill>
          <a:blip r:embed="rId3"/>
          <a:stretch>
            <a:fillRect/>
          </a:stretch>
        </p:blipFill>
        <p:spPr>
          <a:xfrm>
            <a:off x="2680400" y="1528538"/>
            <a:ext cx="9040487" cy="4972744"/>
          </a:xfrm>
          <a:prstGeom prst="rect">
            <a:avLst/>
          </a:prstGeom>
        </p:spPr>
      </p:pic>
      <p:sp>
        <p:nvSpPr>
          <p:cNvPr id="7" name="Arrow: Right 6">
            <a:extLst>
              <a:ext uri="{FF2B5EF4-FFF2-40B4-BE49-F238E27FC236}">
                <a16:creationId xmlns:a16="http://schemas.microsoft.com/office/drawing/2014/main" id="{126667E6-9C53-1B87-88A2-9C008B958CB9}"/>
              </a:ext>
            </a:extLst>
          </p:cNvPr>
          <p:cNvSpPr/>
          <p:nvPr/>
        </p:nvSpPr>
        <p:spPr>
          <a:xfrm>
            <a:off x="2620684" y="2685861"/>
            <a:ext cx="397222" cy="1988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DBDDC2B-6A46-0A15-8EFE-5D155DB15ED0}"/>
              </a:ext>
            </a:extLst>
          </p:cNvPr>
          <p:cNvSpPr/>
          <p:nvPr/>
        </p:nvSpPr>
        <p:spPr>
          <a:xfrm>
            <a:off x="11353800" y="4453853"/>
            <a:ext cx="247668" cy="2764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tx1"/>
              </a:solidFill>
            </a:endParaRPr>
          </a:p>
        </p:txBody>
      </p:sp>
      <p:sp>
        <p:nvSpPr>
          <p:cNvPr id="6" name="Arrow: Right 5">
            <a:extLst>
              <a:ext uri="{FF2B5EF4-FFF2-40B4-BE49-F238E27FC236}">
                <a16:creationId xmlns:a16="http://schemas.microsoft.com/office/drawing/2014/main" id="{DA7044C8-0EDE-EAB8-ACBA-CA3DF02B2B90}"/>
              </a:ext>
            </a:extLst>
          </p:cNvPr>
          <p:cNvSpPr/>
          <p:nvPr/>
        </p:nvSpPr>
        <p:spPr>
          <a:xfrm>
            <a:off x="2625576" y="4254994"/>
            <a:ext cx="397221" cy="1988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0175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7F34599-4FCB-DA2B-27FD-9B9ED4377B96}"/>
              </a:ext>
            </a:extLst>
          </p:cNvPr>
          <p:cNvSpPr/>
          <p:nvPr/>
        </p:nvSpPr>
        <p:spPr>
          <a:xfrm>
            <a:off x="0" y="-20984"/>
            <a:ext cx="12192000" cy="1278284"/>
          </a:xfrm>
          <a:prstGeom prst="rect">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
        <p:nvSpPr>
          <p:cNvPr id="15" name="Title 1">
            <a:extLst>
              <a:ext uri="{FF2B5EF4-FFF2-40B4-BE49-F238E27FC236}">
                <a16:creationId xmlns:a16="http://schemas.microsoft.com/office/drawing/2014/main" id="{88BA7109-CB6B-8702-CA3B-B1FEDF3184A2}"/>
              </a:ext>
            </a:extLst>
          </p:cNvPr>
          <p:cNvSpPr txBox="1">
            <a:spLocks/>
          </p:cNvSpPr>
          <p:nvPr/>
        </p:nvSpPr>
        <p:spPr>
          <a:xfrm>
            <a:off x="838200" y="356718"/>
            <a:ext cx="10515600" cy="662781"/>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latin typeface="Sharp Sans Disp No2" pitchFamily="2" charset="77"/>
                <a:ea typeface="Sharp Sans Disp No2" pitchFamily="2" charset="77"/>
                <a:cs typeface="Sharp Sans Disp No2" pitchFamily="2" charset="77"/>
              </a:rPr>
              <a:t>Tech Stack</a:t>
            </a:r>
          </a:p>
        </p:txBody>
      </p:sp>
      <p:pic>
        <p:nvPicPr>
          <p:cNvPr id="2" name="Picture 1">
            <a:extLst>
              <a:ext uri="{FF2B5EF4-FFF2-40B4-BE49-F238E27FC236}">
                <a16:creationId xmlns:a16="http://schemas.microsoft.com/office/drawing/2014/main" id="{83C61BF4-F111-8A4D-CD25-EE80A76ACF6F}"/>
              </a:ext>
            </a:extLst>
          </p:cNvPr>
          <p:cNvPicPr>
            <a:picLocks noChangeAspect="1"/>
          </p:cNvPicPr>
          <p:nvPr/>
        </p:nvPicPr>
        <p:blipFill>
          <a:blip r:embed="rId3"/>
          <a:stretch>
            <a:fillRect/>
          </a:stretch>
        </p:blipFill>
        <p:spPr>
          <a:xfrm>
            <a:off x="0" y="1257300"/>
            <a:ext cx="9877425" cy="5600700"/>
          </a:xfrm>
          <a:prstGeom prst="rect">
            <a:avLst/>
          </a:prstGeom>
        </p:spPr>
      </p:pic>
      <p:sp>
        <p:nvSpPr>
          <p:cNvPr id="4" name="TextBox 3">
            <a:extLst>
              <a:ext uri="{FF2B5EF4-FFF2-40B4-BE49-F238E27FC236}">
                <a16:creationId xmlns:a16="http://schemas.microsoft.com/office/drawing/2014/main" id="{93A9B5E5-AE2A-87E7-52E3-00540DD91C9C}"/>
              </a:ext>
            </a:extLst>
          </p:cNvPr>
          <p:cNvSpPr txBox="1"/>
          <p:nvPr/>
        </p:nvSpPr>
        <p:spPr>
          <a:xfrm>
            <a:off x="10450733" y="2164535"/>
            <a:ext cx="873794" cy="369332"/>
          </a:xfrm>
          <a:prstGeom prst="rect">
            <a:avLst/>
          </a:prstGeom>
          <a:noFill/>
        </p:spPr>
        <p:txBody>
          <a:bodyPr wrap="square">
            <a:spAutoFit/>
          </a:bodyPr>
          <a:lstStyle/>
          <a:p>
            <a:pPr algn="l"/>
            <a:r>
              <a:rPr lang="en-US" b="1" i="0" dirty="0">
                <a:solidFill>
                  <a:srgbClr val="000000"/>
                </a:solidFill>
                <a:effectLst/>
                <a:latin typeface="Inter" panose="020B0502030000000004" pitchFamily="34" charset="0"/>
              </a:rPr>
              <a:t>Tools</a:t>
            </a:r>
          </a:p>
        </p:txBody>
      </p:sp>
      <p:sp>
        <p:nvSpPr>
          <p:cNvPr id="11" name="Arrow: Right 10">
            <a:extLst>
              <a:ext uri="{FF2B5EF4-FFF2-40B4-BE49-F238E27FC236}">
                <a16:creationId xmlns:a16="http://schemas.microsoft.com/office/drawing/2014/main" id="{EA581306-58CC-C29F-BA4A-6287057A55AA}"/>
              </a:ext>
            </a:extLst>
          </p:cNvPr>
          <p:cNvSpPr/>
          <p:nvPr/>
        </p:nvSpPr>
        <p:spPr>
          <a:xfrm rot="10800000">
            <a:off x="9780195" y="2249770"/>
            <a:ext cx="670538" cy="186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0A061F8-5A9C-B6A8-D9B5-B3752E5C11A9}"/>
              </a:ext>
            </a:extLst>
          </p:cNvPr>
          <p:cNvSpPr txBox="1"/>
          <p:nvPr/>
        </p:nvSpPr>
        <p:spPr>
          <a:xfrm>
            <a:off x="10037972" y="1500928"/>
            <a:ext cx="2354580" cy="369332"/>
          </a:xfrm>
          <a:prstGeom prst="rect">
            <a:avLst/>
          </a:prstGeom>
          <a:noFill/>
        </p:spPr>
        <p:txBody>
          <a:bodyPr wrap="square">
            <a:spAutoFit/>
          </a:bodyPr>
          <a:lstStyle/>
          <a:p>
            <a:pPr algn="l"/>
            <a:r>
              <a:rPr lang="en-US" b="1" dirty="0">
                <a:solidFill>
                  <a:srgbClr val="000000"/>
                </a:solidFill>
                <a:latin typeface="Inter" panose="020B0502030000000004" pitchFamily="34" charset="0"/>
              </a:rPr>
              <a:t>Work Group</a:t>
            </a:r>
            <a:endParaRPr lang="en-US" b="1" i="0" dirty="0">
              <a:solidFill>
                <a:srgbClr val="000000"/>
              </a:solidFill>
              <a:effectLst/>
              <a:latin typeface="Inter" panose="020B0502030000000004" pitchFamily="34" charset="0"/>
            </a:endParaRPr>
          </a:p>
        </p:txBody>
      </p:sp>
      <p:sp>
        <p:nvSpPr>
          <p:cNvPr id="13" name="Arrow: Right 12">
            <a:extLst>
              <a:ext uri="{FF2B5EF4-FFF2-40B4-BE49-F238E27FC236}">
                <a16:creationId xmlns:a16="http://schemas.microsoft.com/office/drawing/2014/main" id="{92E85E42-7962-B777-5165-E022D33B4855}"/>
              </a:ext>
            </a:extLst>
          </p:cNvPr>
          <p:cNvSpPr/>
          <p:nvPr/>
        </p:nvSpPr>
        <p:spPr>
          <a:xfrm rot="10800000">
            <a:off x="9367435" y="1586165"/>
            <a:ext cx="670538" cy="186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736D0B7E-1878-3D67-63CD-FF9542954688}"/>
              </a:ext>
            </a:extLst>
          </p:cNvPr>
          <p:cNvSpPr txBox="1"/>
          <p:nvPr/>
        </p:nvSpPr>
        <p:spPr>
          <a:xfrm>
            <a:off x="10450733" y="2643474"/>
            <a:ext cx="873794" cy="369332"/>
          </a:xfrm>
          <a:prstGeom prst="rect">
            <a:avLst/>
          </a:prstGeom>
          <a:noFill/>
        </p:spPr>
        <p:txBody>
          <a:bodyPr wrap="square">
            <a:spAutoFit/>
          </a:bodyPr>
          <a:lstStyle/>
          <a:p>
            <a:pPr algn="l"/>
            <a:r>
              <a:rPr lang="en-US" b="1" i="0" dirty="0">
                <a:solidFill>
                  <a:srgbClr val="000000"/>
                </a:solidFill>
                <a:effectLst/>
                <a:latin typeface="Inter" panose="020B0502030000000004" pitchFamily="34" charset="0"/>
              </a:rPr>
              <a:t>Jobs</a:t>
            </a:r>
          </a:p>
        </p:txBody>
      </p:sp>
      <p:sp>
        <p:nvSpPr>
          <p:cNvPr id="16" name="Arrow: Right 15">
            <a:extLst>
              <a:ext uri="{FF2B5EF4-FFF2-40B4-BE49-F238E27FC236}">
                <a16:creationId xmlns:a16="http://schemas.microsoft.com/office/drawing/2014/main" id="{BE8EE9A2-EC3D-92F5-C8FF-6DC78D9F18C5}"/>
              </a:ext>
            </a:extLst>
          </p:cNvPr>
          <p:cNvSpPr/>
          <p:nvPr/>
        </p:nvSpPr>
        <p:spPr>
          <a:xfrm rot="10800000">
            <a:off x="9780195" y="2728709"/>
            <a:ext cx="670538" cy="186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0E5B840-0D26-44F4-48EA-D8FBA05C8DDF}"/>
              </a:ext>
            </a:extLst>
          </p:cNvPr>
          <p:cNvSpPr txBox="1"/>
          <p:nvPr/>
        </p:nvSpPr>
        <p:spPr>
          <a:xfrm>
            <a:off x="10282964" y="4929889"/>
            <a:ext cx="1311918" cy="646331"/>
          </a:xfrm>
          <a:prstGeom prst="rect">
            <a:avLst/>
          </a:prstGeom>
          <a:noFill/>
        </p:spPr>
        <p:txBody>
          <a:bodyPr wrap="square">
            <a:spAutoFit/>
          </a:bodyPr>
          <a:lstStyle/>
          <a:p>
            <a:pPr algn="l"/>
            <a:r>
              <a:rPr lang="en-US" b="1" i="0" dirty="0">
                <a:solidFill>
                  <a:srgbClr val="000000"/>
                </a:solidFill>
                <a:effectLst/>
                <a:latin typeface="Inter" panose="020B0502030000000004" pitchFamily="34" charset="0"/>
              </a:rPr>
              <a:t>Jobs With out Tools</a:t>
            </a:r>
          </a:p>
        </p:txBody>
      </p:sp>
      <p:sp>
        <p:nvSpPr>
          <p:cNvPr id="18" name="Arrow: Right 17">
            <a:extLst>
              <a:ext uri="{FF2B5EF4-FFF2-40B4-BE49-F238E27FC236}">
                <a16:creationId xmlns:a16="http://schemas.microsoft.com/office/drawing/2014/main" id="{21F2BD11-4496-D5D4-7606-617E010E62F4}"/>
              </a:ext>
            </a:extLst>
          </p:cNvPr>
          <p:cNvSpPr/>
          <p:nvPr/>
        </p:nvSpPr>
        <p:spPr>
          <a:xfrm rot="10800000">
            <a:off x="9612426" y="5153626"/>
            <a:ext cx="670538" cy="186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41BF999-6909-DFD7-FA7D-09902CD42BA3}"/>
              </a:ext>
            </a:extLst>
          </p:cNvPr>
          <p:cNvSpPr txBox="1"/>
          <p:nvPr/>
        </p:nvSpPr>
        <p:spPr>
          <a:xfrm>
            <a:off x="10450733" y="1853040"/>
            <a:ext cx="1528457" cy="307777"/>
          </a:xfrm>
          <a:prstGeom prst="rect">
            <a:avLst/>
          </a:prstGeom>
          <a:noFill/>
        </p:spPr>
        <p:txBody>
          <a:bodyPr wrap="square">
            <a:spAutoFit/>
          </a:bodyPr>
          <a:lstStyle/>
          <a:p>
            <a:pPr algn="l"/>
            <a:r>
              <a:rPr lang="en-US" sz="1400" i="0" dirty="0">
                <a:solidFill>
                  <a:srgbClr val="000000"/>
                </a:solidFill>
                <a:effectLst/>
                <a:latin typeface="Inter" panose="020B0502030000000004" pitchFamily="34" charset="0"/>
              </a:rPr>
              <a:t>Tool Chest</a:t>
            </a:r>
          </a:p>
        </p:txBody>
      </p:sp>
      <p:sp>
        <p:nvSpPr>
          <p:cNvPr id="20" name="Arrow: Right 19">
            <a:extLst>
              <a:ext uri="{FF2B5EF4-FFF2-40B4-BE49-F238E27FC236}">
                <a16:creationId xmlns:a16="http://schemas.microsoft.com/office/drawing/2014/main" id="{1D18FD0F-AA22-7C48-C123-FD0698DD3440}"/>
              </a:ext>
            </a:extLst>
          </p:cNvPr>
          <p:cNvSpPr/>
          <p:nvPr/>
        </p:nvSpPr>
        <p:spPr>
          <a:xfrm rot="10800000">
            <a:off x="9780195" y="1907500"/>
            <a:ext cx="670538" cy="186926"/>
          </a:xfrm>
          <a:prstGeom prst="rightArrow">
            <a:avLst/>
          </a:prstGeom>
          <a:solidFill>
            <a:srgbClr val="BACA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150641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14070</TotalTime>
  <Words>793</Words>
  <Application>Microsoft Office PowerPoint</Application>
  <PresentationFormat>Widescreen</PresentationFormat>
  <Paragraphs>149</Paragraphs>
  <Slides>20</Slides>
  <Notes>11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20</vt:i4>
      </vt:variant>
    </vt:vector>
  </HeadingPairs>
  <TitlesOfParts>
    <vt:vector size="31" baseType="lpstr">
      <vt:lpstr>Calibri</vt:lpstr>
      <vt:lpstr>Roboto</vt:lpstr>
      <vt:lpstr>Inter</vt:lpstr>
      <vt:lpstr>Arial</vt:lpstr>
      <vt:lpstr>Proxima Nova Rg</vt:lpstr>
      <vt:lpstr>Aptos</vt:lpstr>
      <vt:lpstr>Sharp Sans Disp No2</vt:lpstr>
      <vt:lpstr>Calibri Light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Optae velit volor molo berum et quae si rem corerum re ne num faccati cusandipsae. Itatem ut vende doluptaqui dolor alia quiam hilitin cone rem num fuga.</dc:title>
  <dc:creator>Linda Lam</dc:creator>
  <cp:lastModifiedBy>Jonathan Marsh</cp:lastModifiedBy>
  <cp:revision>32</cp:revision>
  <dcterms:created xsi:type="dcterms:W3CDTF">2019-08-21T21:14:43Z</dcterms:created>
  <dcterms:modified xsi:type="dcterms:W3CDTF">2024-06-20T16:03:49Z</dcterms:modified>
</cp:coreProperties>
</file>